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tmp" ContentType="image/png"/>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580" r:id="rId1"/>
  </p:sldMasterIdLst>
  <p:notesMasterIdLst>
    <p:notesMasterId r:id="rId35"/>
  </p:notesMasterIdLst>
  <p:sldIdLst>
    <p:sldId id="256" r:id="rId2"/>
    <p:sldId id="279" r:id="rId3"/>
    <p:sldId id="283" r:id="rId4"/>
    <p:sldId id="290" r:id="rId5"/>
    <p:sldId id="281" r:id="rId6"/>
    <p:sldId id="257" r:id="rId7"/>
    <p:sldId id="258" r:id="rId8"/>
    <p:sldId id="260" r:id="rId9"/>
    <p:sldId id="261" r:id="rId10"/>
    <p:sldId id="264" r:id="rId11"/>
    <p:sldId id="263" r:id="rId12"/>
    <p:sldId id="265" r:id="rId13"/>
    <p:sldId id="259" r:id="rId14"/>
    <p:sldId id="262" r:id="rId15"/>
    <p:sldId id="266" r:id="rId16"/>
    <p:sldId id="268" r:id="rId17"/>
    <p:sldId id="267" r:id="rId18"/>
    <p:sldId id="269" r:id="rId19"/>
    <p:sldId id="270" r:id="rId20"/>
    <p:sldId id="271" r:id="rId21"/>
    <p:sldId id="272" r:id="rId22"/>
    <p:sldId id="273" r:id="rId23"/>
    <p:sldId id="274" r:id="rId24"/>
    <p:sldId id="285" r:id="rId25"/>
    <p:sldId id="286" r:id="rId26"/>
    <p:sldId id="287" r:id="rId27"/>
    <p:sldId id="292" r:id="rId28"/>
    <p:sldId id="284" r:id="rId29"/>
    <p:sldId id="291" r:id="rId30"/>
    <p:sldId id="275" r:id="rId31"/>
    <p:sldId id="282" r:id="rId32"/>
    <p:sldId id="289" r:id="rId33"/>
    <p:sldId id="293" r:id="rId3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FBEE5"/>
    <a:srgbClr val="D9F5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3147" autoAdjust="0"/>
    <p:restoredTop sz="94292"/>
  </p:normalViewPr>
  <p:slideViewPr>
    <p:cSldViewPr snapToGrid="0">
      <p:cViewPr varScale="1">
        <p:scale>
          <a:sx n="75" d="100"/>
          <a:sy n="75" d="100"/>
        </p:scale>
        <p:origin x="640"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4F16FB7-EEBF-42C3-8185-2250C2805E3E}" type="doc">
      <dgm:prSet loTypeId="urn:microsoft.com/office/officeart/2005/8/layout/vProcess5" loCatId="process" qsTypeId="urn:microsoft.com/office/officeart/2005/8/quickstyle/simple5" qsCatId="simple" csTypeId="urn:microsoft.com/office/officeart/2005/8/colors/colorful1" csCatId="colorful" phldr="1"/>
      <dgm:spPr/>
      <dgm:t>
        <a:bodyPr/>
        <a:lstStyle/>
        <a:p>
          <a:endParaRPr lang="en-US"/>
        </a:p>
      </dgm:t>
    </dgm:pt>
    <dgm:pt modelId="{3C76932B-E63F-49BB-BB78-5767BCE4203C}">
      <dgm:prSet/>
      <dgm:spPr/>
      <dgm:t>
        <a:bodyPr/>
        <a:lstStyle/>
        <a:p>
          <a:r>
            <a:rPr lang="en-US" dirty="0"/>
            <a:t>Anthony Pino</a:t>
          </a:r>
        </a:p>
      </dgm:t>
    </dgm:pt>
    <dgm:pt modelId="{527A3786-497E-4372-A4D6-142D83024DCC}" type="parTrans" cxnId="{B04ED267-BAEF-4C6B-A161-F1A523391AA2}">
      <dgm:prSet/>
      <dgm:spPr/>
      <dgm:t>
        <a:bodyPr/>
        <a:lstStyle/>
        <a:p>
          <a:endParaRPr lang="en-US"/>
        </a:p>
      </dgm:t>
    </dgm:pt>
    <dgm:pt modelId="{51CF7D3F-5898-4451-AE2D-92E8B1557402}" type="sibTrans" cxnId="{B04ED267-BAEF-4C6B-A161-F1A523391AA2}">
      <dgm:prSet/>
      <dgm:spPr/>
      <dgm:t>
        <a:bodyPr/>
        <a:lstStyle/>
        <a:p>
          <a:endParaRPr lang="en-US"/>
        </a:p>
      </dgm:t>
    </dgm:pt>
    <dgm:pt modelId="{537DA513-D18F-4745-8952-62D9EAE333D2}">
      <dgm:prSet/>
      <dgm:spPr/>
      <dgm:t>
        <a:bodyPr/>
        <a:lstStyle/>
        <a:p>
          <a:r>
            <a:rPr lang="en-US" b="0" dirty="0"/>
            <a:t>Debra Mcnulty</a:t>
          </a:r>
          <a:endParaRPr lang="en-US" dirty="0"/>
        </a:p>
      </dgm:t>
    </dgm:pt>
    <dgm:pt modelId="{BA344CF8-9624-407C-B13D-DD5F651D5D81}" type="parTrans" cxnId="{45C3C535-926A-40EB-9C00-688C6E4651AB}">
      <dgm:prSet/>
      <dgm:spPr/>
      <dgm:t>
        <a:bodyPr/>
        <a:lstStyle/>
        <a:p>
          <a:endParaRPr lang="en-US"/>
        </a:p>
      </dgm:t>
    </dgm:pt>
    <dgm:pt modelId="{CCFB80ED-2C41-44C4-B1F6-9FD470458513}" type="sibTrans" cxnId="{45C3C535-926A-40EB-9C00-688C6E4651AB}">
      <dgm:prSet/>
      <dgm:spPr/>
      <dgm:t>
        <a:bodyPr/>
        <a:lstStyle/>
        <a:p>
          <a:endParaRPr lang="en-US"/>
        </a:p>
      </dgm:t>
    </dgm:pt>
    <dgm:pt modelId="{314D8F6B-F142-4D3D-9E6E-085F97D10243}">
      <dgm:prSet/>
      <dgm:spPr/>
      <dgm:t>
        <a:bodyPr/>
        <a:lstStyle/>
        <a:p>
          <a:r>
            <a:rPr lang="en-US" dirty="0"/>
            <a:t>Nema Aragones</a:t>
          </a:r>
        </a:p>
      </dgm:t>
    </dgm:pt>
    <dgm:pt modelId="{7E1D2711-7908-4634-9890-DE774D82EA8A}" type="parTrans" cxnId="{8E388D82-D47A-44FE-BF27-58485798D6BC}">
      <dgm:prSet/>
      <dgm:spPr/>
      <dgm:t>
        <a:bodyPr/>
        <a:lstStyle/>
        <a:p>
          <a:endParaRPr lang="en-US"/>
        </a:p>
      </dgm:t>
    </dgm:pt>
    <dgm:pt modelId="{1C0A2031-A737-4307-9290-0FD2151986AB}" type="sibTrans" cxnId="{8E388D82-D47A-44FE-BF27-58485798D6BC}">
      <dgm:prSet/>
      <dgm:spPr/>
      <dgm:t>
        <a:bodyPr/>
        <a:lstStyle/>
        <a:p>
          <a:endParaRPr lang="en-US"/>
        </a:p>
      </dgm:t>
    </dgm:pt>
    <dgm:pt modelId="{26363CFB-E0F7-4CBB-B37F-31545A5D61CC}">
      <dgm:prSet/>
      <dgm:spPr/>
      <dgm:t>
        <a:bodyPr/>
        <a:lstStyle/>
        <a:p>
          <a:r>
            <a:rPr lang="en-US" dirty="0"/>
            <a:t>Robert Bellgraph </a:t>
          </a:r>
        </a:p>
      </dgm:t>
    </dgm:pt>
    <dgm:pt modelId="{4874B20C-BB40-42C9-A638-E52FAA6CD592}" type="parTrans" cxnId="{7F577C01-2849-4E5D-AF57-F8433049BBD8}">
      <dgm:prSet/>
      <dgm:spPr/>
      <dgm:t>
        <a:bodyPr/>
        <a:lstStyle/>
        <a:p>
          <a:endParaRPr lang="en-US"/>
        </a:p>
      </dgm:t>
    </dgm:pt>
    <dgm:pt modelId="{C72BE82F-7A48-46FC-8222-6B637F27FA16}" type="sibTrans" cxnId="{7F577C01-2849-4E5D-AF57-F8433049BBD8}">
      <dgm:prSet/>
      <dgm:spPr/>
      <dgm:t>
        <a:bodyPr/>
        <a:lstStyle/>
        <a:p>
          <a:endParaRPr lang="en-US"/>
        </a:p>
      </dgm:t>
    </dgm:pt>
    <dgm:pt modelId="{EF842D74-DEB5-424A-9E6F-4ACEA2F1E9A3}" type="pres">
      <dgm:prSet presAssocID="{E4F16FB7-EEBF-42C3-8185-2250C2805E3E}" presName="outerComposite" presStyleCnt="0">
        <dgm:presLayoutVars>
          <dgm:chMax val="5"/>
          <dgm:dir/>
          <dgm:resizeHandles val="exact"/>
        </dgm:presLayoutVars>
      </dgm:prSet>
      <dgm:spPr/>
    </dgm:pt>
    <dgm:pt modelId="{6B3813D7-D8E6-46A8-82D4-64CC6F3F3812}" type="pres">
      <dgm:prSet presAssocID="{E4F16FB7-EEBF-42C3-8185-2250C2805E3E}" presName="dummyMaxCanvas" presStyleCnt="0">
        <dgm:presLayoutVars/>
      </dgm:prSet>
      <dgm:spPr/>
    </dgm:pt>
    <dgm:pt modelId="{1E74ACD0-D70D-44DF-8CB3-607A674F2CCF}" type="pres">
      <dgm:prSet presAssocID="{E4F16FB7-EEBF-42C3-8185-2250C2805E3E}" presName="FourNodes_1" presStyleLbl="node1" presStyleIdx="0" presStyleCnt="4" custLinFactNeighborX="-390">
        <dgm:presLayoutVars>
          <dgm:bulletEnabled val="1"/>
        </dgm:presLayoutVars>
      </dgm:prSet>
      <dgm:spPr/>
    </dgm:pt>
    <dgm:pt modelId="{BCC01639-06B7-4F19-84DD-3E277D656CCF}" type="pres">
      <dgm:prSet presAssocID="{E4F16FB7-EEBF-42C3-8185-2250C2805E3E}" presName="FourNodes_2" presStyleLbl="node1" presStyleIdx="1" presStyleCnt="4">
        <dgm:presLayoutVars>
          <dgm:bulletEnabled val="1"/>
        </dgm:presLayoutVars>
      </dgm:prSet>
      <dgm:spPr/>
    </dgm:pt>
    <dgm:pt modelId="{5ED64909-0183-4078-A941-AE3B384061DC}" type="pres">
      <dgm:prSet presAssocID="{E4F16FB7-EEBF-42C3-8185-2250C2805E3E}" presName="FourNodes_3" presStyleLbl="node1" presStyleIdx="2" presStyleCnt="4">
        <dgm:presLayoutVars>
          <dgm:bulletEnabled val="1"/>
        </dgm:presLayoutVars>
      </dgm:prSet>
      <dgm:spPr/>
    </dgm:pt>
    <dgm:pt modelId="{9F5C1BC0-AABE-4199-86FF-8A2B7629CD3A}" type="pres">
      <dgm:prSet presAssocID="{E4F16FB7-EEBF-42C3-8185-2250C2805E3E}" presName="FourNodes_4" presStyleLbl="node1" presStyleIdx="3" presStyleCnt="4">
        <dgm:presLayoutVars>
          <dgm:bulletEnabled val="1"/>
        </dgm:presLayoutVars>
      </dgm:prSet>
      <dgm:spPr/>
    </dgm:pt>
    <dgm:pt modelId="{3563AB78-2675-4809-A921-86D30236A6C0}" type="pres">
      <dgm:prSet presAssocID="{E4F16FB7-EEBF-42C3-8185-2250C2805E3E}" presName="FourConn_1-2" presStyleLbl="fgAccFollowNode1" presStyleIdx="0" presStyleCnt="3">
        <dgm:presLayoutVars>
          <dgm:bulletEnabled val="1"/>
        </dgm:presLayoutVars>
      </dgm:prSet>
      <dgm:spPr/>
    </dgm:pt>
    <dgm:pt modelId="{AA3A077C-9E0F-4B4D-B9D8-1AA761D36CB4}" type="pres">
      <dgm:prSet presAssocID="{E4F16FB7-EEBF-42C3-8185-2250C2805E3E}" presName="FourConn_2-3" presStyleLbl="fgAccFollowNode1" presStyleIdx="1" presStyleCnt="3">
        <dgm:presLayoutVars>
          <dgm:bulletEnabled val="1"/>
        </dgm:presLayoutVars>
      </dgm:prSet>
      <dgm:spPr/>
    </dgm:pt>
    <dgm:pt modelId="{F3393546-24A6-4960-8689-2BBC0CDF4A03}" type="pres">
      <dgm:prSet presAssocID="{E4F16FB7-EEBF-42C3-8185-2250C2805E3E}" presName="FourConn_3-4" presStyleLbl="fgAccFollowNode1" presStyleIdx="2" presStyleCnt="3">
        <dgm:presLayoutVars>
          <dgm:bulletEnabled val="1"/>
        </dgm:presLayoutVars>
      </dgm:prSet>
      <dgm:spPr/>
    </dgm:pt>
    <dgm:pt modelId="{3AD0B9EE-25C3-4572-AC59-39526472F28D}" type="pres">
      <dgm:prSet presAssocID="{E4F16FB7-EEBF-42C3-8185-2250C2805E3E}" presName="FourNodes_1_text" presStyleLbl="node1" presStyleIdx="3" presStyleCnt="4">
        <dgm:presLayoutVars>
          <dgm:bulletEnabled val="1"/>
        </dgm:presLayoutVars>
      </dgm:prSet>
      <dgm:spPr/>
    </dgm:pt>
    <dgm:pt modelId="{123B053F-1D1F-4E77-95B3-276E79B25D3F}" type="pres">
      <dgm:prSet presAssocID="{E4F16FB7-EEBF-42C3-8185-2250C2805E3E}" presName="FourNodes_2_text" presStyleLbl="node1" presStyleIdx="3" presStyleCnt="4">
        <dgm:presLayoutVars>
          <dgm:bulletEnabled val="1"/>
        </dgm:presLayoutVars>
      </dgm:prSet>
      <dgm:spPr/>
    </dgm:pt>
    <dgm:pt modelId="{D2360C3A-0605-456E-8310-1DEA07713C15}" type="pres">
      <dgm:prSet presAssocID="{E4F16FB7-EEBF-42C3-8185-2250C2805E3E}" presName="FourNodes_3_text" presStyleLbl="node1" presStyleIdx="3" presStyleCnt="4">
        <dgm:presLayoutVars>
          <dgm:bulletEnabled val="1"/>
        </dgm:presLayoutVars>
      </dgm:prSet>
      <dgm:spPr/>
    </dgm:pt>
    <dgm:pt modelId="{DE3C5B33-0EBE-47CF-A553-B870FB793F52}" type="pres">
      <dgm:prSet presAssocID="{E4F16FB7-EEBF-42C3-8185-2250C2805E3E}" presName="FourNodes_4_text" presStyleLbl="node1" presStyleIdx="3" presStyleCnt="4">
        <dgm:presLayoutVars>
          <dgm:bulletEnabled val="1"/>
        </dgm:presLayoutVars>
      </dgm:prSet>
      <dgm:spPr/>
    </dgm:pt>
  </dgm:ptLst>
  <dgm:cxnLst>
    <dgm:cxn modelId="{7F577C01-2849-4E5D-AF57-F8433049BBD8}" srcId="{E4F16FB7-EEBF-42C3-8185-2250C2805E3E}" destId="{26363CFB-E0F7-4CBB-B37F-31545A5D61CC}" srcOrd="3" destOrd="0" parTransId="{4874B20C-BB40-42C9-A638-E52FAA6CD592}" sibTransId="{C72BE82F-7A48-46FC-8222-6B637F27FA16}"/>
    <dgm:cxn modelId="{90C51406-30B9-46E9-A827-FCD0EFD4C415}" type="presOf" srcId="{537DA513-D18F-4745-8952-62D9EAE333D2}" destId="{BCC01639-06B7-4F19-84DD-3E277D656CCF}" srcOrd="0" destOrd="0" presId="urn:microsoft.com/office/officeart/2005/8/layout/vProcess5"/>
    <dgm:cxn modelId="{530A3712-C2CC-481B-98C2-21E2A3AD06C9}" type="presOf" srcId="{3C76932B-E63F-49BB-BB78-5767BCE4203C}" destId="{1E74ACD0-D70D-44DF-8CB3-607A674F2CCF}" srcOrd="0" destOrd="0" presId="urn:microsoft.com/office/officeart/2005/8/layout/vProcess5"/>
    <dgm:cxn modelId="{45C3C535-926A-40EB-9C00-688C6E4651AB}" srcId="{E4F16FB7-EEBF-42C3-8185-2250C2805E3E}" destId="{537DA513-D18F-4745-8952-62D9EAE333D2}" srcOrd="1" destOrd="0" parTransId="{BA344CF8-9624-407C-B13D-DD5F651D5D81}" sibTransId="{CCFB80ED-2C41-44C4-B1F6-9FD470458513}"/>
    <dgm:cxn modelId="{8CC3C85F-B7AA-4356-A176-FA8C1EA0A7F8}" type="presOf" srcId="{3C76932B-E63F-49BB-BB78-5767BCE4203C}" destId="{3AD0B9EE-25C3-4572-AC59-39526472F28D}" srcOrd="1" destOrd="0" presId="urn:microsoft.com/office/officeart/2005/8/layout/vProcess5"/>
    <dgm:cxn modelId="{B04ED267-BAEF-4C6B-A161-F1A523391AA2}" srcId="{E4F16FB7-EEBF-42C3-8185-2250C2805E3E}" destId="{3C76932B-E63F-49BB-BB78-5767BCE4203C}" srcOrd="0" destOrd="0" parTransId="{527A3786-497E-4372-A4D6-142D83024DCC}" sibTransId="{51CF7D3F-5898-4451-AE2D-92E8B1557402}"/>
    <dgm:cxn modelId="{539B3A6D-9946-483E-B1C9-A504AE0004F4}" type="presOf" srcId="{26363CFB-E0F7-4CBB-B37F-31545A5D61CC}" destId="{9F5C1BC0-AABE-4199-86FF-8A2B7629CD3A}" srcOrd="0" destOrd="0" presId="urn:microsoft.com/office/officeart/2005/8/layout/vProcess5"/>
    <dgm:cxn modelId="{ED07E770-EC1E-4A1F-BED3-87D02A30E8C3}" type="presOf" srcId="{314D8F6B-F142-4D3D-9E6E-085F97D10243}" destId="{5ED64909-0183-4078-A941-AE3B384061DC}" srcOrd="0" destOrd="0" presId="urn:microsoft.com/office/officeart/2005/8/layout/vProcess5"/>
    <dgm:cxn modelId="{8E388D82-D47A-44FE-BF27-58485798D6BC}" srcId="{E4F16FB7-EEBF-42C3-8185-2250C2805E3E}" destId="{314D8F6B-F142-4D3D-9E6E-085F97D10243}" srcOrd="2" destOrd="0" parTransId="{7E1D2711-7908-4634-9890-DE774D82EA8A}" sibTransId="{1C0A2031-A737-4307-9290-0FD2151986AB}"/>
    <dgm:cxn modelId="{80BAC2A7-3F4D-4896-9374-EE050DB55B44}" type="presOf" srcId="{26363CFB-E0F7-4CBB-B37F-31545A5D61CC}" destId="{DE3C5B33-0EBE-47CF-A553-B870FB793F52}" srcOrd="1" destOrd="0" presId="urn:microsoft.com/office/officeart/2005/8/layout/vProcess5"/>
    <dgm:cxn modelId="{9B0588A9-75D0-4D28-9332-E67378459D48}" type="presOf" srcId="{314D8F6B-F142-4D3D-9E6E-085F97D10243}" destId="{D2360C3A-0605-456E-8310-1DEA07713C15}" srcOrd="1" destOrd="0" presId="urn:microsoft.com/office/officeart/2005/8/layout/vProcess5"/>
    <dgm:cxn modelId="{17D928AE-9859-462F-AF4D-FCF7219ABB22}" type="presOf" srcId="{51CF7D3F-5898-4451-AE2D-92E8B1557402}" destId="{3563AB78-2675-4809-A921-86D30236A6C0}" srcOrd="0" destOrd="0" presId="urn:microsoft.com/office/officeart/2005/8/layout/vProcess5"/>
    <dgm:cxn modelId="{541C68B4-ACB8-49D6-940B-C82BCD8F652C}" type="presOf" srcId="{CCFB80ED-2C41-44C4-B1F6-9FD470458513}" destId="{AA3A077C-9E0F-4B4D-B9D8-1AA761D36CB4}" srcOrd="0" destOrd="0" presId="urn:microsoft.com/office/officeart/2005/8/layout/vProcess5"/>
    <dgm:cxn modelId="{B92613C4-92AA-4214-BC88-E98047E9BC86}" type="presOf" srcId="{1C0A2031-A737-4307-9290-0FD2151986AB}" destId="{F3393546-24A6-4960-8689-2BBC0CDF4A03}" srcOrd="0" destOrd="0" presId="urn:microsoft.com/office/officeart/2005/8/layout/vProcess5"/>
    <dgm:cxn modelId="{BF1916D1-1C3B-48A2-977F-791221C2BF80}" type="presOf" srcId="{E4F16FB7-EEBF-42C3-8185-2250C2805E3E}" destId="{EF842D74-DEB5-424A-9E6F-4ACEA2F1E9A3}" srcOrd="0" destOrd="0" presId="urn:microsoft.com/office/officeart/2005/8/layout/vProcess5"/>
    <dgm:cxn modelId="{B58C8BDB-0E0A-481F-9CC6-3E057169E83E}" type="presOf" srcId="{537DA513-D18F-4745-8952-62D9EAE333D2}" destId="{123B053F-1D1F-4E77-95B3-276E79B25D3F}" srcOrd="1" destOrd="0" presId="urn:microsoft.com/office/officeart/2005/8/layout/vProcess5"/>
    <dgm:cxn modelId="{86BDA5AA-D7A6-495F-8D55-8D498CB8DA3E}" type="presParOf" srcId="{EF842D74-DEB5-424A-9E6F-4ACEA2F1E9A3}" destId="{6B3813D7-D8E6-46A8-82D4-64CC6F3F3812}" srcOrd="0" destOrd="0" presId="urn:microsoft.com/office/officeart/2005/8/layout/vProcess5"/>
    <dgm:cxn modelId="{DAE6F64F-A49B-4722-B012-1AF0C8A6AF4A}" type="presParOf" srcId="{EF842D74-DEB5-424A-9E6F-4ACEA2F1E9A3}" destId="{1E74ACD0-D70D-44DF-8CB3-607A674F2CCF}" srcOrd="1" destOrd="0" presId="urn:microsoft.com/office/officeart/2005/8/layout/vProcess5"/>
    <dgm:cxn modelId="{DC238CB0-A6C3-42C8-91B8-837478E7004B}" type="presParOf" srcId="{EF842D74-DEB5-424A-9E6F-4ACEA2F1E9A3}" destId="{BCC01639-06B7-4F19-84DD-3E277D656CCF}" srcOrd="2" destOrd="0" presId="urn:microsoft.com/office/officeart/2005/8/layout/vProcess5"/>
    <dgm:cxn modelId="{1FAE7727-2A44-4EBF-9132-740AA80EC7C6}" type="presParOf" srcId="{EF842D74-DEB5-424A-9E6F-4ACEA2F1E9A3}" destId="{5ED64909-0183-4078-A941-AE3B384061DC}" srcOrd="3" destOrd="0" presId="urn:microsoft.com/office/officeart/2005/8/layout/vProcess5"/>
    <dgm:cxn modelId="{DE727FBD-8A78-40E1-8D1B-21630E260B2D}" type="presParOf" srcId="{EF842D74-DEB5-424A-9E6F-4ACEA2F1E9A3}" destId="{9F5C1BC0-AABE-4199-86FF-8A2B7629CD3A}" srcOrd="4" destOrd="0" presId="urn:microsoft.com/office/officeart/2005/8/layout/vProcess5"/>
    <dgm:cxn modelId="{90113ACF-8DD3-4D99-BECD-2FAB88F5368F}" type="presParOf" srcId="{EF842D74-DEB5-424A-9E6F-4ACEA2F1E9A3}" destId="{3563AB78-2675-4809-A921-86D30236A6C0}" srcOrd="5" destOrd="0" presId="urn:microsoft.com/office/officeart/2005/8/layout/vProcess5"/>
    <dgm:cxn modelId="{B4EAB3EC-5D39-4ECC-8F74-EC8233F91794}" type="presParOf" srcId="{EF842D74-DEB5-424A-9E6F-4ACEA2F1E9A3}" destId="{AA3A077C-9E0F-4B4D-B9D8-1AA761D36CB4}" srcOrd="6" destOrd="0" presId="urn:microsoft.com/office/officeart/2005/8/layout/vProcess5"/>
    <dgm:cxn modelId="{961D74F2-2B5D-47A5-9308-626FADD0C077}" type="presParOf" srcId="{EF842D74-DEB5-424A-9E6F-4ACEA2F1E9A3}" destId="{F3393546-24A6-4960-8689-2BBC0CDF4A03}" srcOrd="7" destOrd="0" presId="urn:microsoft.com/office/officeart/2005/8/layout/vProcess5"/>
    <dgm:cxn modelId="{54A1ED20-554B-49FC-B23B-8DA36861B826}" type="presParOf" srcId="{EF842D74-DEB5-424A-9E6F-4ACEA2F1E9A3}" destId="{3AD0B9EE-25C3-4572-AC59-39526472F28D}" srcOrd="8" destOrd="0" presId="urn:microsoft.com/office/officeart/2005/8/layout/vProcess5"/>
    <dgm:cxn modelId="{FA6D9267-3F77-4E1A-AF5B-B03B030ACDB4}" type="presParOf" srcId="{EF842D74-DEB5-424A-9E6F-4ACEA2F1E9A3}" destId="{123B053F-1D1F-4E77-95B3-276E79B25D3F}" srcOrd="9" destOrd="0" presId="urn:microsoft.com/office/officeart/2005/8/layout/vProcess5"/>
    <dgm:cxn modelId="{34B66558-9FAB-4495-8EE0-BD7809A44CBF}" type="presParOf" srcId="{EF842D74-DEB5-424A-9E6F-4ACEA2F1E9A3}" destId="{D2360C3A-0605-456E-8310-1DEA07713C15}" srcOrd="10" destOrd="0" presId="urn:microsoft.com/office/officeart/2005/8/layout/vProcess5"/>
    <dgm:cxn modelId="{D67DC0EE-82BA-491B-8C6D-F89230B7852F}" type="presParOf" srcId="{EF842D74-DEB5-424A-9E6F-4ACEA2F1E9A3}" destId="{DE3C5B33-0EBE-47CF-A553-B870FB793F52}" srcOrd="11"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E74ACD0-D70D-44DF-8CB3-607A674F2CCF}">
      <dsp:nvSpPr>
        <dsp:cNvPr id="0" name=""/>
        <dsp:cNvSpPr/>
      </dsp:nvSpPr>
      <dsp:spPr>
        <a:xfrm>
          <a:off x="0" y="0"/>
          <a:ext cx="8186420" cy="957294"/>
        </a:xfrm>
        <a:prstGeom prst="roundRect">
          <a:avLst>
            <a:gd name="adj" fmla="val 10000"/>
          </a:avLst>
        </a:prstGeom>
        <a:gradFill rotWithShape="0">
          <a:gsLst>
            <a:gs pos="0">
              <a:schemeClr val="accent2">
                <a:hueOff val="0"/>
                <a:satOff val="0"/>
                <a:lumOff val="0"/>
                <a:alphaOff val="0"/>
                <a:tint val="96000"/>
                <a:satMod val="100000"/>
                <a:lumMod val="104000"/>
              </a:schemeClr>
            </a:gs>
            <a:gs pos="78000">
              <a:schemeClr val="accent2">
                <a:hueOff val="0"/>
                <a:satOff val="0"/>
                <a:lumOff val="0"/>
                <a:alphaOff val="0"/>
                <a:shade val="100000"/>
                <a:satMod val="110000"/>
                <a:lumMod val="100000"/>
              </a:schemeClr>
            </a:gs>
          </a:gsLst>
          <a:lin ang="5400000" scaled="0"/>
        </a:gradFill>
        <a:ln>
          <a:noFill/>
        </a:ln>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dsp:spPr>
      <dsp:style>
        <a:lnRef idx="0">
          <a:scrgbClr r="0" g="0" b="0"/>
        </a:lnRef>
        <a:fillRef idx="3">
          <a:scrgbClr r="0" g="0" b="0"/>
        </a:fillRef>
        <a:effectRef idx="3">
          <a:scrgbClr r="0" g="0" b="0"/>
        </a:effectRef>
        <a:fontRef idx="minor">
          <a:schemeClr val="lt1"/>
        </a:fontRef>
      </dsp:style>
      <dsp:txBody>
        <a:bodyPr spcFirstLastPara="0" vert="horz" wrap="square" lIns="156210" tIns="156210" rIns="156210" bIns="156210" numCol="1" spcCol="1270" anchor="ctr" anchorCtr="0">
          <a:noAutofit/>
        </a:bodyPr>
        <a:lstStyle/>
        <a:p>
          <a:pPr marL="0" lvl="0" indent="0" algn="l" defTabSz="1822450">
            <a:lnSpc>
              <a:spcPct val="90000"/>
            </a:lnSpc>
            <a:spcBef>
              <a:spcPct val="0"/>
            </a:spcBef>
            <a:spcAft>
              <a:spcPct val="35000"/>
            </a:spcAft>
            <a:buNone/>
          </a:pPr>
          <a:r>
            <a:rPr lang="en-US" sz="4100" kern="1200" dirty="0"/>
            <a:t>Anthony Pino</a:t>
          </a:r>
        </a:p>
      </dsp:txBody>
      <dsp:txXfrm>
        <a:off x="28038" y="28038"/>
        <a:ext cx="7072533" cy="901218"/>
      </dsp:txXfrm>
    </dsp:sp>
    <dsp:sp modelId="{BCC01639-06B7-4F19-84DD-3E277D656CCF}">
      <dsp:nvSpPr>
        <dsp:cNvPr id="0" name=""/>
        <dsp:cNvSpPr/>
      </dsp:nvSpPr>
      <dsp:spPr>
        <a:xfrm>
          <a:off x="685612" y="1131347"/>
          <a:ext cx="8186420" cy="957294"/>
        </a:xfrm>
        <a:prstGeom prst="roundRect">
          <a:avLst>
            <a:gd name="adj" fmla="val 10000"/>
          </a:avLst>
        </a:prstGeom>
        <a:gradFill rotWithShape="0">
          <a:gsLst>
            <a:gs pos="0">
              <a:schemeClr val="accent3">
                <a:hueOff val="0"/>
                <a:satOff val="0"/>
                <a:lumOff val="0"/>
                <a:alphaOff val="0"/>
                <a:tint val="96000"/>
                <a:satMod val="100000"/>
                <a:lumMod val="104000"/>
              </a:schemeClr>
            </a:gs>
            <a:gs pos="78000">
              <a:schemeClr val="accent3">
                <a:hueOff val="0"/>
                <a:satOff val="0"/>
                <a:lumOff val="0"/>
                <a:alphaOff val="0"/>
                <a:shade val="100000"/>
                <a:satMod val="110000"/>
                <a:lumMod val="100000"/>
              </a:schemeClr>
            </a:gs>
          </a:gsLst>
          <a:lin ang="5400000" scaled="0"/>
        </a:gradFill>
        <a:ln>
          <a:noFill/>
        </a:ln>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dsp:spPr>
      <dsp:style>
        <a:lnRef idx="0">
          <a:scrgbClr r="0" g="0" b="0"/>
        </a:lnRef>
        <a:fillRef idx="3">
          <a:scrgbClr r="0" g="0" b="0"/>
        </a:fillRef>
        <a:effectRef idx="3">
          <a:scrgbClr r="0" g="0" b="0"/>
        </a:effectRef>
        <a:fontRef idx="minor">
          <a:schemeClr val="lt1"/>
        </a:fontRef>
      </dsp:style>
      <dsp:txBody>
        <a:bodyPr spcFirstLastPara="0" vert="horz" wrap="square" lIns="156210" tIns="156210" rIns="156210" bIns="156210" numCol="1" spcCol="1270" anchor="ctr" anchorCtr="0">
          <a:noAutofit/>
        </a:bodyPr>
        <a:lstStyle/>
        <a:p>
          <a:pPr marL="0" lvl="0" indent="0" algn="l" defTabSz="1822450">
            <a:lnSpc>
              <a:spcPct val="90000"/>
            </a:lnSpc>
            <a:spcBef>
              <a:spcPct val="0"/>
            </a:spcBef>
            <a:spcAft>
              <a:spcPct val="35000"/>
            </a:spcAft>
            <a:buNone/>
          </a:pPr>
          <a:r>
            <a:rPr lang="en-US" sz="4100" b="0" kern="1200" dirty="0"/>
            <a:t>Debra Mcnulty</a:t>
          </a:r>
          <a:endParaRPr lang="en-US" sz="4100" kern="1200" dirty="0"/>
        </a:p>
      </dsp:txBody>
      <dsp:txXfrm>
        <a:off x="713650" y="1159385"/>
        <a:ext cx="6822489" cy="901218"/>
      </dsp:txXfrm>
    </dsp:sp>
    <dsp:sp modelId="{5ED64909-0183-4078-A941-AE3B384061DC}">
      <dsp:nvSpPr>
        <dsp:cNvPr id="0" name=""/>
        <dsp:cNvSpPr/>
      </dsp:nvSpPr>
      <dsp:spPr>
        <a:xfrm>
          <a:off x="1360992" y="2262695"/>
          <a:ext cx="8186420" cy="957294"/>
        </a:xfrm>
        <a:prstGeom prst="roundRect">
          <a:avLst>
            <a:gd name="adj" fmla="val 10000"/>
          </a:avLst>
        </a:prstGeom>
        <a:gradFill rotWithShape="0">
          <a:gsLst>
            <a:gs pos="0">
              <a:schemeClr val="accent4">
                <a:hueOff val="0"/>
                <a:satOff val="0"/>
                <a:lumOff val="0"/>
                <a:alphaOff val="0"/>
                <a:tint val="96000"/>
                <a:satMod val="100000"/>
                <a:lumMod val="104000"/>
              </a:schemeClr>
            </a:gs>
            <a:gs pos="78000">
              <a:schemeClr val="accent4">
                <a:hueOff val="0"/>
                <a:satOff val="0"/>
                <a:lumOff val="0"/>
                <a:alphaOff val="0"/>
                <a:shade val="100000"/>
                <a:satMod val="110000"/>
                <a:lumMod val="100000"/>
              </a:schemeClr>
            </a:gs>
          </a:gsLst>
          <a:lin ang="5400000" scaled="0"/>
        </a:gradFill>
        <a:ln>
          <a:noFill/>
        </a:ln>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dsp:spPr>
      <dsp:style>
        <a:lnRef idx="0">
          <a:scrgbClr r="0" g="0" b="0"/>
        </a:lnRef>
        <a:fillRef idx="3">
          <a:scrgbClr r="0" g="0" b="0"/>
        </a:fillRef>
        <a:effectRef idx="3">
          <a:scrgbClr r="0" g="0" b="0"/>
        </a:effectRef>
        <a:fontRef idx="minor">
          <a:schemeClr val="lt1"/>
        </a:fontRef>
      </dsp:style>
      <dsp:txBody>
        <a:bodyPr spcFirstLastPara="0" vert="horz" wrap="square" lIns="156210" tIns="156210" rIns="156210" bIns="156210" numCol="1" spcCol="1270" anchor="ctr" anchorCtr="0">
          <a:noAutofit/>
        </a:bodyPr>
        <a:lstStyle/>
        <a:p>
          <a:pPr marL="0" lvl="0" indent="0" algn="l" defTabSz="1822450">
            <a:lnSpc>
              <a:spcPct val="90000"/>
            </a:lnSpc>
            <a:spcBef>
              <a:spcPct val="0"/>
            </a:spcBef>
            <a:spcAft>
              <a:spcPct val="35000"/>
            </a:spcAft>
            <a:buNone/>
          </a:pPr>
          <a:r>
            <a:rPr lang="en-US" sz="4100" kern="1200" dirty="0"/>
            <a:t>Nema Aragones</a:t>
          </a:r>
        </a:p>
      </dsp:txBody>
      <dsp:txXfrm>
        <a:off x="1389030" y="2290733"/>
        <a:ext cx="6832723" cy="901218"/>
      </dsp:txXfrm>
    </dsp:sp>
    <dsp:sp modelId="{9F5C1BC0-AABE-4199-86FF-8A2B7629CD3A}">
      <dsp:nvSpPr>
        <dsp:cNvPr id="0" name=""/>
        <dsp:cNvSpPr/>
      </dsp:nvSpPr>
      <dsp:spPr>
        <a:xfrm>
          <a:off x="2046604" y="3394043"/>
          <a:ext cx="8186420" cy="957294"/>
        </a:xfrm>
        <a:prstGeom prst="roundRect">
          <a:avLst>
            <a:gd name="adj" fmla="val 10000"/>
          </a:avLst>
        </a:prstGeom>
        <a:gradFill rotWithShape="0">
          <a:gsLst>
            <a:gs pos="0">
              <a:schemeClr val="accent5">
                <a:hueOff val="0"/>
                <a:satOff val="0"/>
                <a:lumOff val="0"/>
                <a:alphaOff val="0"/>
                <a:tint val="96000"/>
                <a:satMod val="100000"/>
                <a:lumMod val="104000"/>
              </a:schemeClr>
            </a:gs>
            <a:gs pos="78000">
              <a:schemeClr val="accent5">
                <a:hueOff val="0"/>
                <a:satOff val="0"/>
                <a:lumOff val="0"/>
                <a:alphaOff val="0"/>
                <a:shade val="100000"/>
                <a:satMod val="110000"/>
                <a:lumMod val="100000"/>
              </a:schemeClr>
            </a:gs>
          </a:gsLst>
          <a:lin ang="5400000" scaled="0"/>
        </a:gradFill>
        <a:ln>
          <a:noFill/>
        </a:ln>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dsp:spPr>
      <dsp:style>
        <a:lnRef idx="0">
          <a:scrgbClr r="0" g="0" b="0"/>
        </a:lnRef>
        <a:fillRef idx="3">
          <a:scrgbClr r="0" g="0" b="0"/>
        </a:fillRef>
        <a:effectRef idx="3">
          <a:scrgbClr r="0" g="0" b="0"/>
        </a:effectRef>
        <a:fontRef idx="minor">
          <a:schemeClr val="lt1"/>
        </a:fontRef>
      </dsp:style>
      <dsp:txBody>
        <a:bodyPr spcFirstLastPara="0" vert="horz" wrap="square" lIns="156210" tIns="156210" rIns="156210" bIns="156210" numCol="1" spcCol="1270" anchor="ctr" anchorCtr="0">
          <a:noAutofit/>
        </a:bodyPr>
        <a:lstStyle/>
        <a:p>
          <a:pPr marL="0" lvl="0" indent="0" algn="l" defTabSz="1822450">
            <a:lnSpc>
              <a:spcPct val="90000"/>
            </a:lnSpc>
            <a:spcBef>
              <a:spcPct val="0"/>
            </a:spcBef>
            <a:spcAft>
              <a:spcPct val="35000"/>
            </a:spcAft>
            <a:buNone/>
          </a:pPr>
          <a:r>
            <a:rPr lang="en-US" sz="4100" kern="1200" dirty="0"/>
            <a:t>Robert Bellgraph </a:t>
          </a:r>
        </a:p>
      </dsp:txBody>
      <dsp:txXfrm>
        <a:off x="2074642" y="3422081"/>
        <a:ext cx="6822489" cy="901218"/>
      </dsp:txXfrm>
    </dsp:sp>
    <dsp:sp modelId="{3563AB78-2675-4809-A921-86D30236A6C0}">
      <dsp:nvSpPr>
        <dsp:cNvPr id="0" name=""/>
        <dsp:cNvSpPr/>
      </dsp:nvSpPr>
      <dsp:spPr>
        <a:xfrm>
          <a:off x="7564178" y="733200"/>
          <a:ext cx="622241" cy="622241"/>
        </a:xfrm>
        <a:prstGeom prst="downArrow">
          <a:avLst>
            <a:gd name="adj1" fmla="val 55000"/>
            <a:gd name="adj2" fmla="val 45000"/>
          </a:avLst>
        </a:prstGeom>
        <a:solidFill>
          <a:schemeClr val="accent2">
            <a:tint val="40000"/>
            <a:alpha val="90000"/>
            <a:hueOff val="0"/>
            <a:satOff val="0"/>
            <a:lumOff val="0"/>
            <a:alphaOff val="0"/>
          </a:schemeClr>
        </a:solidFill>
        <a:ln w="9525" cap="flat" cmpd="sng" algn="ctr">
          <a:solidFill>
            <a:schemeClr val="accent2">
              <a:tint val="40000"/>
              <a:alpha val="90000"/>
              <a:hueOff val="0"/>
              <a:satOff val="0"/>
              <a:lumOff val="0"/>
              <a:alphaOff val="0"/>
            </a:schemeClr>
          </a:solidFill>
          <a:prstDash val="solid"/>
        </a:ln>
        <a:effectLst/>
        <a:scene3d>
          <a:camera prst="orthographicFront">
            <a:rot lat="0" lon="0" rev="0"/>
          </a:camera>
          <a:lightRig rig="threePt" dir="t"/>
        </a:scene3d>
        <a:sp3d>
          <a:bevelT w="25400" h="12700"/>
        </a:sp3d>
      </dsp:spPr>
      <dsp:style>
        <a:lnRef idx="1">
          <a:scrgbClr r="0" g="0" b="0"/>
        </a:lnRef>
        <a:fillRef idx="1">
          <a:scrgbClr r="0" g="0" b="0"/>
        </a:fillRef>
        <a:effectRef idx="2">
          <a:scrgbClr r="0" g="0" b="0"/>
        </a:effectRef>
        <a:fontRef idx="minor"/>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endParaRPr lang="en-US" sz="2800" kern="1200"/>
        </a:p>
      </dsp:txBody>
      <dsp:txXfrm>
        <a:off x="7704182" y="733200"/>
        <a:ext cx="342233" cy="468236"/>
      </dsp:txXfrm>
    </dsp:sp>
    <dsp:sp modelId="{AA3A077C-9E0F-4B4D-B9D8-1AA761D36CB4}">
      <dsp:nvSpPr>
        <dsp:cNvPr id="0" name=""/>
        <dsp:cNvSpPr/>
      </dsp:nvSpPr>
      <dsp:spPr>
        <a:xfrm>
          <a:off x="8249791" y="1864548"/>
          <a:ext cx="622241" cy="622241"/>
        </a:xfrm>
        <a:prstGeom prst="downArrow">
          <a:avLst>
            <a:gd name="adj1" fmla="val 55000"/>
            <a:gd name="adj2" fmla="val 45000"/>
          </a:avLst>
        </a:prstGeom>
        <a:solidFill>
          <a:schemeClr val="accent3">
            <a:tint val="40000"/>
            <a:alpha val="90000"/>
            <a:hueOff val="0"/>
            <a:satOff val="0"/>
            <a:lumOff val="0"/>
            <a:alphaOff val="0"/>
          </a:schemeClr>
        </a:solidFill>
        <a:ln w="9525" cap="flat" cmpd="sng" algn="ctr">
          <a:solidFill>
            <a:schemeClr val="accent3">
              <a:tint val="40000"/>
              <a:alpha val="90000"/>
              <a:hueOff val="0"/>
              <a:satOff val="0"/>
              <a:lumOff val="0"/>
              <a:alphaOff val="0"/>
            </a:schemeClr>
          </a:solidFill>
          <a:prstDash val="solid"/>
        </a:ln>
        <a:effectLst/>
        <a:scene3d>
          <a:camera prst="orthographicFront">
            <a:rot lat="0" lon="0" rev="0"/>
          </a:camera>
          <a:lightRig rig="threePt" dir="t"/>
        </a:scene3d>
        <a:sp3d>
          <a:bevelT w="25400" h="12700"/>
        </a:sp3d>
      </dsp:spPr>
      <dsp:style>
        <a:lnRef idx="1">
          <a:scrgbClr r="0" g="0" b="0"/>
        </a:lnRef>
        <a:fillRef idx="1">
          <a:scrgbClr r="0" g="0" b="0"/>
        </a:fillRef>
        <a:effectRef idx="2">
          <a:scrgbClr r="0" g="0" b="0"/>
        </a:effectRef>
        <a:fontRef idx="minor"/>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endParaRPr lang="en-US" sz="2800" kern="1200"/>
        </a:p>
      </dsp:txBody>
      <dsp:txXfrm>
        <a:off x="8389795" y="1864548"/>
        <a:ext cx="342233" cy="468236"/>
      </dsp:txXfrm>
    </dsp:sp>
    <dsp:sp modelId="{F3393546-24A6-4960-8689-2BBC0CDF4A03}">
      <dsp:nvSpPr>
        <dsp:cNvPr id="0" name=""/>
        <dsp:cNvSpPr/>
      </dsp:nvSpPr>
      <dsp:spPr>
        <a:xfrm>
          <a:off x="8925170" y="2995896"/>
          <a:ext cx="622241" cy="622241"/>
        </a:xfrm>
        <a:prstGeom prst="downArrow">
          <a:avLst>
            <a:gd name="adj1" fmla="val 55000"/>
            <a:gd name="adj2" fmla="val 45000"/>
          </a:avLst>
        </a:prstGeom>
        <a:solidFill>
          <a:schemeClr val="accent4">
            <a:tint val="40000"/>
            <a:alpha val="90000"/>
            <a:hueOff val="0"/>
            <a:satOff val="0"/>
            <a:lumOff val="0"/>
            <a:alphaOff val="0"/>
          </a:schemeClr>
        </a:solidFill>
        <a:ln w="9525" cap="flat" cmpd="sng" algn="ctr">
          <a:solidFill>
            <a:schemeClr val="accent4">
              <a:tint val="40000"/>
              <a:alpha val="90000"/>
              <a:hueOff val="0"/>
              <a:satOff val="0"/>
              <a:lumOff val="0"/>
              <a:alphaOff val="0"/>
            </a:schemeClr>
          </a:solidFill>
          <a:prstDash val="solid"/>
        </a:ln>
        <a:effectLst/>
        <a:scene3d>
          <a:camera prst="orthographicFront">
            <a:rot lat="0" lon="0" rev="0"/>
          </a:camera>
          <a:lightRig rig="threePt" dir="t"/>
        </a:scene3d>
        <a:sp3d>
          <a:bevelT w="25400" h="12700"/>
        </a:sp3d>
      </dsp:spPr>
      <dsp:style>
        <a:lnRef idx="1">
          <a:scrgbClr r="0" g="0" b="0"/>
        </a:lnRef>
        <a:fillRef idx="1">
          <a:scrgbClr r="0" g="0" b="0"/>
        </a:fillRef>
        <a:effectRef idx="2">
          <a:scrgbClr r="0" g="0" b="0"/>
        </a:effectRef>
        <a:fontRef idx="minor"/>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endParaRPr lang="en-US" sz="2800" kern="1200"/>
        </a:p>
      </dsp:txBody>
      <dsp:txXfrm>
        <a:off x="9065174" y="2995896"/>
        <a:ext cx="342233" cy="468236"/>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0C62646-FCE1-497B-BDFA-2E0446F62FA8}" type="datetimeFigureOut">
              <a:rPr lang="en-US" smtClean="0"/>
              <a:t>4/8/23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B74B33F-E3E0-43EB-B67A-7BBB41C96819}" type="slidenum">
              <a:rPr lang="en-US" smtClean="0"/>
              <a:t>‹#›</a:t>
            </a:fld>
            <a:endParaRPr lang="en-US"/>
          </a:p>
        </p:txBody>
      </p:sp>
    </p:spTree>
    <p:extLst>
      <p:ext uri="{BB962C8B-B14F-4D97-AF65-F5344CB8AC3E}">
        <p14:creationId xmlns:p14="http://schemas.microsoft.com/office/powerpoint/2010/main" val="39838270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dirty="0">
                <a:effectLst/>
                <a:latin typeface="Consolas" panose="020B0609020204030204" pitchFamily="49" charset="0"/>
              </a:rPr>
              <a:t>Research Questions to Answer:</a:t>
            </a:r>
          </a:p>
          <a:p>
            <a:r>
              <a:rPr lang="en-US" sz="1200" b="0" dirty="0">
                <a:effectLst/>
                <a:latin typeface="Consolas" panose="020B0609020204030204" pitchFamily="49" charset="0"/>
              </a:rPr>
              <a:t>Plot 2019 - We start off with 1</a:t>
            </a:r>
            <a:r>
              <a:rPr lang="en-US" sz="1200" b="0" baseline="30000" dirty="0">
                <a:effectLst/>
                <a:latin typeface="Consolas" panose="020B0609020204030204" pitchFamily="49" charset="0"/>
              </a:rPr>
              <a:t>st</a:t>
            </a:r>
            <a:r>
              <a:rPr lang="en-US" sz="1200" b="0" dirty="0">
                <a:effectLst/>
                <a:latin typeface="Consolas" panose="020B0609020204030204" pitchFamily="49" charset="0"/>
              </a:rPr>
              <a:t> question that was during the pandemic (COV-19), what’s the education cost during a pandemic time. Then we’re </a:t>
            </a:r>
            <a:r>
              <a:rPr lang="en-US" sz="1200" b="0" dirty="0" err="1">
                <a:effectLst/>
                <a:latin typeface="Consolas" panose="020B0609020204030204" pitchFamily="49" charset="0"/>
              </a:rPr>
              <a:t>gonna</a:t>
            </a:r>
            <a:r>
              <a:rPr lang="en-US" sz="1200" b="0" dirty="0">
                <a:effectLst/>
                <a:latin typeface="Consolas" panose="020B0609020204030204" pitchFamily="49" charset="0"/>
              </a:rPr>
              <a:t> compare that with the next slide.</a:t>
            </a:r>
          </a:p>
          <a:p>
            <a:endParaRPr lang="en-US" sz="1200" b="0" dirty="0">
              <a:effectLst/>
              <a:latin typeface="Consolas" panose="020B0609020204030204" pitchFamily="49" charset="0"/>
            </a:endParaRPr>
          </a:p>
          <a:p>
            <a:r>
              <a:rPr lang="en-US" sz="1200" b="0" dirty="0">
                <a:effectLst/>
                <a:latin typeface="Consolas" panose="020B0609020204030204" pitchFamily="49" charset="0"/>
              </a:rPr>
              <a:t>----------------------</a:t>
            </a:r>
          </a:p>
          <a:p>
            <a:r>
              <a:rPr lang="en-US" sz="1200" b="1" i="1" dirty="0">
                <a:latin typeface="+mj-lt"/>
              </a:rPr>
              <a:t>What’s the:</a:t>
            </a:r>
          </a:p>
          <a:p>
            <a:pPr marL="171450" indent="-171450">
              <a:buFont typeface="Courier New" panose="02070309020205020404" pitchFamily="49" charset="0"/>
              <a:buChar char="o"/>
            </a:pPr>
            <a:r>
              <a:rPr lang="en-US" sz="1200" dirty="0">
                <a:latin typeface="+mj-lt"/>
              </a:rPr>
              <a:t>Where in the US can a family find the most Affordable education for a four-year undergrad education. </a:t>
            </a:r>
          </a:p>
          <a:p>
            <a:pPr marL="628650" lvl="1" indent="-171450">
              <a:buFont typeface="Courier New" panose="02070309020205020404" pitchFamily="49" charset="0"/>
              <a:buChar char="o"/>
            </a:pPr>
            <a:r>
              <a:rPr lang="en-US" sz="1200" dirty="0">
                <a:latin typeface="+mj-lt"/>
              </a:rPr>
              <a:t>We present in out mapping both Privat and Public.  2 year and 4 year</a:t>
            </a:r>
          </a:p>
          <a:p>
            <a:pPr marL="628650" lvl="1" indent="-171450">
              <a:buFont typeface="Courier New" panose="02070309020205020404" pitchFamily="49" charset="0"/>
              <a:buChar char="o"/>
            </a:pPr>
            <a:r>
              <a:rPr lang="en-US" sz="1200" dirty="0">
                <a:latin typeface="+mj-lt"/>
              </a:rPr>
              <a:t>2 year and 4 year</a:t>
            </a:r>
          </a:p>
          <a:p>
            <a:pPr marL="171450" indent="-171450">
              <a:buFont typeface="Courier New" panose="02070309020205020404" pitchFamily="49" charset="0"/>
              <a:buChar char="o"/>
            </a:pPr>
            <a:r>
              <a:rPr lang="en-US" sz="1200" dirty="0">
                <a:latin typeface="+mj-lt"/>
              </a:rPr>
              <a:t>Can we see a true variance from the Covid Pandemic </a:t>
            </a:r>
          </a:p>
          <a:p>
            <a:pPr marL="171450" indent="-171450">
              <a:buFont typeface="Courier New" panose="02070309020205020404" pitchFamily="49" charset="0"/>
              <a:buChar char="o"/>
            </a:pPr>
            <a:r>
              <a:rPr lang="en-US" sz="1200" dirty="0">
                <a:latin typeface="+mj-lt"/>
              </a:rPr>
              <a:t>Is Public In State or Out of Sate or Private schools more economical. </a:t>
            </a:r>
          </a:p>
          <a:p>
            <a:pPr marL="171450" indent="-171450">
              <a:buFont typeface="Courier New" panose="02070309020205020404" pitchFamily="49" charset="0"/>
              <a:buChar char="o"/>
            </a:pPr>
            <a:endParaRPr lang="en-US" sz="1200" dirty="0">
              <a:latin typeface="+mj-lt"/>
            </a:endParaRPr>
          </a:p>
          <a:p>
            <a:pPr marL="171450" indent="-171450">
              <a:buFont typeface="Courier New" panose="02070309020205020404" pitchFamily="49" charset="0"/>
              <a:buChar char="o"/>
            </a:pPr>
            <a:endParaRPr lang="en-US" sz="1200" dirty="0">
              <a:latin typeface="+mj-lt"/>
            </a:endParaRPr>
          </a:p>
          <a:p>
            <a:pPr marL="171450" indent="-171450">
              <a:buFont typeface="Courier New" panose="02070309020205020404" pitchFamily="49" charset="0"/>
              <a:buChar char="o"/>
            </a:pPr>
            <a:endParaRPr lang="en-US" sz="1200" dirty="0">
              <a:latin typeface="+mj-lt"/>
            </a:endParaRPr>
          </a:p>
          <a:p>
            <a:pPr marL="171450" indent="-171450">
              <a:buFont typeface="Courier New" panose="02070309020205020404" pitchFamily="49" charset="0"/>
              <a:buChar char="o"/>
            </a:pPr>
            <a:endParaRPr lang="en-US" sz="1200" dirty="0">
              <a:latin typeface="+mj-lt"/>
            </a:endParaRPr>
          </a:p>
          <a:p>
            <a:pPr marL="171450" indent="-171450">
              <a:buFont typeface="Courier New" panose="02070309020205020404" pitchFamily="49" charset="0"/>
              <a:buChar char="o"/>
            </a:pPr>
            <a:endParaRPr lang="en-US" sz="1200" dirty="0">
              <a:latin typeface="+mj-lt"/>
            </a:endParaRPr>
          </a:p>
          <a:p>
            <a:pPr marL="171450" indent="-171450">
              <a:buFont typeface="Courier New" panose="02070309020205020404" pitchFamily="49" charset="0"/>
              <a:buChar char="o"/>
            </a:pPr>
            <a:endParaRPr lang="en-US" sz="1200" dirty="0">
              <a:latin typeface="+mj-lt"/>
            </a:endParaRPr>
          </a:p>
          <a:p>
            <a:pPr marL="171450" indent="-171450">
              <a:buFont typeface="Courier New" panose="02070309020205020404" pitchFamily="49" charset="0"/>
              <a:buChar char="o"/>
            </a:pPr>
            <a:r>
              <a:rPr lang="en-US" sz="1200" dirty="0">
                <a:latin typeface="+mj-lt"/>
              </a:rPr>
              <a:t>****** POSSIBLE NEEDS***** </a:t>
            </a:r>
          </a:p>
          <a:p>
            <a:r>
              <a:rPr lang="en-US" sz="1200" dirty="0">
                <a:latin typeface="+mj-lt"/>
              </a:rPr>
              <a:t>2021 Bar   -   can we add color to the highest 5 and lowest and possibly add the dollars in the ends </a:t>
            </a:r>
          </a:p>
          <a:p>
            <a:r>
              <a:rPr lang="en-US" sz="1200" dirty="0">
                <a:latin typeface="+mj-lt"/>
              </a:rPr>
              <a:t>Possible top by themselves  </a:t>
            </a:r>
          </a:p>
          <a:p>
            <a:endParaRPr lang="en-US" sz="1200" dirty="0">
              <a:latin typeface="+mj-lt"/>
            </a:endParaRPr>
          </a:p>
          <a:p>
            <a:endParaRPr lang="en-US" sz="1200" dirty="0">
              <a:latin typeface="+mj-lt"/>
            </a:endParaRPr>
          </a:p>
          <a:p>
            <a:endParaRPr lang="en-US" sz="1200" dirty="0">
              <a:latin typeface="+mj-lt"/>
            </a:endParaRPr>
          </a:p>
          <a:p>
            <a:endParaRPr lang="en-US" sz="1200" dirty="0">
              <a:latin typeface="+mj-lt"/>
            </a:endParaRPr>
          </a:p>
          <a:p>
            <a:endParaRPr lang="en-US" sz="1200" dirty="0">
              <a:latin typeface="+mj-lt"/>
            </a:endParaRPr>
          </a:p>
          <a:p>
            <a:endParaRPr lang="en-US" sz="1200" dirty="0">
              <a:latin typeface="+mj-lt"/>
            </a:endParaRPr>
          </a:p>
          <a:p>
            <a:r>
              <a:rPr lang="en-US" sz="1200" dirty="0">
                <a:latin typeface="+mj-lt"/>
              </a:rPr>
              <a:t>Questions on Data:  </a:t>
            </a:r>
          </a:p>
          <a:p>
            <a:endParaRPr lang="en-US" dirty="0"/>
          </a:p>
        </p:txBody>
      </p:sp>
      <p:sp>
        <p:nvSpPr>
          <p:cNvPr id="4" name="Slide Number Placeholder 3"/>
          <p:cNvSpPr>
            <a:spLocks noGrp="1"/>
          </p:cNvSpPr>
          <p:nvPr>
            <p:ph type="sldNum" sz="quarter" idx="5"/>
          </p:nvPr>
        </p:nvSpPr>
        <p:spPr/>
        <p:txBody>
          <a:bodyPr/>
          <a:lstStyle/>
          <a:p>
            <a:fld id="{7B74B33F-E3E0-43EB-B67A-7BBB41C96819}" type="slidenum">
              <a:rPr lang="en-US" smtClean="0"/>
              <a:t>3</a:t>
            </a:fld>
            <a:endParaRPr lang="en-US"/>
          </a:p>
        </p:txBody>
      </p:sp>
    </p:spTree>
    <p:extLst>
      <p:ext uri="{BB962C8B-B14F-4D97-AF65-F5344CB8AC3E}">
        <p14:creationId xmlns:p14="http://schemas.microsoft.com/office/powerpoint/2010/main" val="25726468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dirty="0">
                <a:effectLst/>
                <a:latin typeface="Consolas" panose="020B0609020204030204" pitchFamily="49" charset="0"/>
              </a:rPr>
              <a:t>Research Questions to Answer:</a:t>
            </a:r>
            <a:endParaRPr lang="en-US" dirty="0"/>
          </a:p>
        </p:txBody>
      </p:sp>
      <p:sp>
        <p:nvSpPr>
          <p:cNvPr id="4" name="Slide Number Placeholder 3"/>
          <p:cNvSpPr>
            <a:spLocks noGrp="1"/>
          </p:cNvSpPr>
          <p:nvPr>
            <p:ph type="sldNum" sz="quarter" idx="5"/>
          </p:nvPr>
        </p:nvSpPr>
        <p:spPr/>
        <p:txBody>
          <a:bodyPr/>
          <a:lstStyle/>
          <a:p>
            <a:fld id="{7B74B33F-E3E0-43EB-B67A-7BBB41C96819}" type="slidenum">
              <a:rPr lang="en-US" smtClean="0"/>
              <a:t>4</a:t>
            </a:fld>
            <a:endParaRPr lang="en-US"/>
          </a:p>
        </p:txBody>
      </p:sp>
    </p:spTree>
    <p:extLst>
      <p:ext uri="{BB962C8B-B14F-4D97-AF65-F5344CB8AC3E}">
        <p14:creationId xmlns:p14="http://schemas.microsoft.com/office/powerpoint/2010/main" val="15204948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dirty="0">
                <a:effectLst/>
                <a:latin typeface="Consolas" panose="020B0609020204030204" pitchFamily="49" charset="0"/>
              </a:rPr>
              <a:t>Research Questions to Answer:</a:t>
            </a:r>
            <a:endParaRPr lang="en-US" dirty="0"/>
          </a:p>
        </p:txBody>
      </p:sp>
      <p:sp>
        <p:nvSpPr>
          <p:cNvPr id="4" name="Slide Number Placeholder 3"/>
          <p:cNvSpPr>
            <a:spLocks noGrp="1"/>
          </p:cNvSpPr>
          <p:nvPr>
            <p:ph type="sldNum" sz="quarter" idx="5"/>
          </p:nvPr>
        </p:nvSpPr>
        <p:spPr/>
        <p:txBody>
          <a:bodyPr/>
          <a:lstStyle/>
          <a:p>
            <a:fld id="{7B74B33F-E3E0-43EB-B67A-7BBB41C96819}" type="slidenum">
              <a:rPr lang="en-US" smtClean="0"/>
              <a:t>5</a:t>
            </a:fld>
            <a:endParaRPr lang="en-US"/>
          </a:p>
        </p:txBody>
      </p:sp>
    </p:spTree>
    <p:extLst>
      <p:ext uri="{BB962C8B-B14F-4D97-AF65-F5344CB8AC3E}">
        <p14:creationId xmlns:p14="http://schemas.microsoft.com/office/powerpoint/2010/main" val="158696588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8" name="Picture 7"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0233D93C-2C37-469F-A583-3BE08AD6A546}" type="datetimeFigureOut">
              <a:rPr lang="en-US" smtClean="0"/>
              <a:t>4/8/23</a:t>
            </a:fld>
            <a:endParaRPr lang="en-US"/>
          </a:p>
        </p:txBody>
      </p:sp>
      <p:sp>
        <p:nvSpPr>
          <p:cNvPr id="5" name="Footer Placeholder 4"/>
          <p:cNvSpPr>
            <a:spLocks noGrp="1"/>
          </p:cNvSpPr>
          <p:nvPr>
            <p:ph type="ftr" sz="quarter" idx="11"/>
          </p:nvPr>
        </p:nvSpPr>
        <p:spPr>
          <a:xfrm>
            <a:off x="1371600" y="4323845"/>
            <a:ext cx="6400800" cy="365125"/>
          </a:xfrm>
        </p:spPr>
        <p:txBody>
          <a:bodyPr/>
          <a:lstStyle/>
          <a:p>
            <a:endParaRPr lang="en-US"/>
          </a:p>
        </p:txBody>
      </p:sp>
      <p:sp>
        <p:nvSpPr>
          <p:cNvPr id="6" name="Slide Number Placeholder 5"/>
          <p:cNvSpPr>
            <a:spLocks noGrp="1"/>
          </p:cNvSpPr>
          <p:nvPr>
            <p:ph type="sldNum" sz="quarter" idx="12"/>
          </p:nvPr>
        </p:nvSpPr>
        <p:spPr>
          <a:xfrm>
            <a:off x="8077200" y="1430866"/>
            <a:ext cx="2743200" cy="365125"/>
          </a:xfrm>
        </p:spPr>
        <p:txBody>
          <a:bodyPr/>
          <a:lstStyle/>
          <a:p>
            <a:fld id="{4C467D9D-F775-4E67-9505-108400774227}" type="slidenum">
              <a:rPr lang="en-US" smtClean="0"/>
              <a:t>‹#›</a:t>
            </a:fld>
            <a:endParaRPr lang="en-US"/>
          </a:p>
        </p:txBody>
      </p:sp>
    </p:spTree>
    <p:extLst>
      <p:ext uri="{BB962C8B-B14F-4D97-AF65-F5344CB8AC3E}">
        <p14:creationId xmlns:p14="http://schemas.microsoft.com/office/powerpoint/2010/main" val="13624026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233D93C-2C37-469F-A583-3BE08AD6A546}" type="datetimeFigureOut">
              <a:rPr lang="en-US" smtClean="0"/>
              <a:t>4/8/23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C467D9D-F775-4E67-9505-108400774227}" type="slidenum">
              <a:rPr lang="en-US" smtClean="0"/>
              <a:t>‹#›</a:t>
            </a:fld>
            <a:endParaRPr lang="en-US"/>
          </a:p>
        </p:txBody>
      </p:sp>
    </p:spTree>
    <p:extLst>
      <p:ext uri="{BB962C8B-B14F-4D97-AF65-F5344CB8AC3E}">
        <p14:creationId xmlns:p14="http://schemas.microsoft.com/office/powerpoint/2010/main" val="14046452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9" name="Picture 8"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0233D93C-2C37-469F-A583-3BE08AD6A546}" type="datetimeFigureOut">
              <a:rPr lang="en-US" smtClean="0"/>
              <a:t>4/8/23</a:t>
            </a:fld>
            <a:endParaRPr lang="en-US"/>
          </a:p>
        </p:txBody>
      </p:sp>
      <p:sp>
        <p:nvSpPr>
          <p:cNvPr id="6" name="Footer Placeholder 5"/>
          <p:cNvSpPr>
            <a:spLocks noGrp="1"/>
          </p:cNvSpPr>
          <p:nvPr>
            <p:ph type="ftr" sz="quarter" idx="11"/>
          </p:nvPr>
        </p:nvSpPr>
        <p:spPr>
          <a:xfrm>
            <a:off x="685800" y="379941"/>
            <a:ext cx="6991492" cy="365125"/>
          </a:xfrm>
        </p:spPr>
        <p:txBody>
          <a:bodyPr/>
          <a:lstStyle/>
          <a:p>
            <a:endParaRPr lang="en-US"/>
          </a:p>
        </p:txBody>
      </p:sp>
      <p:sp>
        <p:nvSpPr>
          <p:cNvPr id="7" name="Slide Number Placeholder 6"/>
          <p:cNvSpPr>
            <a:spLocks noGrp="1"/>
          </p:cNvSpPr>
          <p:nvPr>
            <p:ph type="sldNum" sz="quarter" idx="12"/>
          </p:nvPr>
        </p:nvSpPr>
        <p:spPr>
          <a:xfrm>
            <a:off x="10862452" y="381000"/>
            <a:ext cx="643748" cy="365125"/>
          </a:xfrm>
        </p:spPr>
        <p:txBody>
          <a:bodyPr/>
          <a:lstStyle/>
          <a:p>
            <a:fld id="{4C467D9D-F775-4E67-9505-108400774227}" type="slidenum">
              <a:rPr lang="en-US" smtClean="0"/>
              <a:t>‹#›</a:t>
            </a:fld>
            <a:endParaRPr lang="en-US"/>
          </a:p>
        </p:txBody>
      </p:sp>
    </p:spTree>
    <p:extLst>
      <p:ext uri="{BB962C8B-B14F-4D97-AF65-F5344CB8AC3E}">
        <p14:creationId xmlns:p14="http://schemas.microsoft.com/office/powerpoint/2010/main" val="30261337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0233D93C-2C37-469F-A583-3BE08AD6A546}" type="datetimeFigureOut">
              <a:rPr lang="en-US" smtClean="0"/>
              <a:t>4/8/23</a:t>
            </a:fld>
            <a:endParaRPr lang="en-US"/>
          </a:p>
        </p:txBody>
      </p:sp>
      <p:sp>
        <p:nvSpPr>
          <p:cNvPr id="6" name="Footer Placeholder 5"/>
          <p:cNvSpPr>
            <a:spLocks noGrp="1"/>
          </p:cNvSpPr>
          <p:nvPr>
            <p:ph type="ftr" sz="quarter" idx="11"/>
          </p:nvPr>
        </p:nvSpPr>
        <p:spPr>
          <a:xfrm>
            <a:off x="685800" y="379941"/>
            <a:ext cx="6991492" cy="365125"/>
          </a:xfrm>
        </p:spPr>
        <p:txBody>
          <a:bodyPr/>
          <a:lstStyle/>
          <a:p>
            <a:endParaRPr lang="en-US"/>
          </a:p>
        </p:txBody>
      </p:sp>
      <p:sp>
        <p:nvSpPr>
          <p:cNvPr id="7" name="Slide Number Placeholder 6"/>
          <p:cNvSpPr>
            <a:spLocks noGrp="1"/>
          </p:cNvSpPr>
          <p:nvPr>
            <p:ph type="sldNum" sz="quarter" idx="12"/>
          </p:nvPr>
        </p:nvSpPr>
        <p:spPr>
          <a:xfrm>
            <a:off x="10862452" y="381000"/>
            <a:ext cx="643748" cy="365125"/>
          </a:xfrm>
        </p:spPr>
        <p:txBody>
          <a:bodyPr/>
          <a:lstStyle/>
          <a:p>
            <a:fld id="{4C467D9D-F775-4E67-9505-108400774227}" type="slidenum">
              <a:rPr lang="en-US" smtClean="0"/>
              <a:t>‹#›</a:t>
            </a:fld>
            <a:endParaRPr lang="en-US"/>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2285431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0233D93C-2C37-469F-A583-3BE08AD6A546}" type="datetimeFigureOut">
              <a:rPr lang="en-US" smtClean="0"/>
              <a:t>4/8/23</a:t>
            </a:fld>
            <a:endParaRPr lang="en-US"/>
          </a:p>
        </p:txBody>
      </p:sp>
      <p:sp>
        <p:nvSpPr>
          <p:cNvPr id="6" name="Footer Placeholder 5"/>
          <p:cNvSpPr>
            <a:spLocks noGrp="1"/>
          </p:cNvSpPr>
          <p:nvPr>
            <p:ph type="ftr" sz="quarter" idx="11"/>
          </p:nvPr>
        </p:nvSpPr>
        <p:spPr>
          <a:xfrm>
            <a:off x="685800" y="378883"/>
            <a:ext cx="6991492" cy="365125"/>
          </a:xfrm>
        </p:spPr>
        <p:txBody>
          <a:bodyPr/>
          <a:lstStyle/>
          <a:p>
            <a:endParaRPr lang="en-US"/>
          </a:p>
        </p:txBody>
      </p:sp>
      <p:sp>
        <p:nvSpPr>
          <p:cNvPr id="7" name="Slide Number Placeholder 6"/>
          <p:cNvSpPr>
            <a:spLocks noGrp="1"/>
          </p:cNvSpPr>
          <p:nvPr>
            <p:ph type="sldNum" sz="quarter" idx="12"/>
          </p:nvPr>
        </p:nvSpPr>
        <p:spPr>
          <a:xfrm>
            <a:off x="10862452" y="381000"/>
            <a:ext cx="643748" cy="365125"/>
          </a:xfrm>
        </p:spPr>
        <p:txBody>
          <a:bodyPr/>
          <a:lstStyle/>
          <a:p>
            <a:fld id="{4C467D9D-F775-4E67-9505-108400774227}" type="slidenum">
              <a:rPr lang="en-US" smtClean="0"/>
              <a:t>‹#›</a:t>
            </a:fld>
            <a:endParaRPr lang="en-US"/>
          </a:p>
        </p:txBody>
      </p:sp>
    </p:spTree>
    <p:extLst>
      <p:ext uri="{BB962C8B-B14F-4D97-AF65-F5344CB8AC3E}">
        <p14:creationId xmlns:p14="http://schemas.microsoft.com/office/powerpoint/2010/main" val="265066603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0233D93C-2C37-469F-A583-3BE08AD6A546}" type="datetimeFigureOut">
              <a:rPr lang="en-US" smtClean="0"/>
              <a:t>4/8/23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C467D9D-F775-4E67-9505-108400774227}" type="slidenum">
              <a:rPr lang="en-US" smtClean="0"/>
              <a:t>‹#›</a:t>
            </a:fld>
            <a:endParaRPr lang="en-US"/>
          </a:p>
        </p:txBody>
      </p:sp>
    </p:spTree>
    <p:extLst>
      <p:ext uri="{BB962C8B-B14F-4D97-AF65-F5344CB8AC3E}">
        <p14:creationId xmlns:p14="http://schemas.microsoft.com/office/powerpoint/2010/main" val="397654282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0233D93C-2C37-469F-A583-3BE08AD6A546}" type="datetimeFigureOut">
              <a:rPr lang="en-US" smtClean="0"/>
              <a:t>4/8/23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C467D9D-F775-4E67-9505-108400774227}" type="slidenum">
              <a:rPr lang="en-US" smtClean="0"/>
              <a:t>‹#›</a:t>
            </a:fld>
            <a:endParaRPr lang="en-US"/>
          </a:p>
        </p:txBody>
      </p:sp>
    </p:spTree>
    <p:extLst>
      <p:ext uri="{BB962C8B-B14F-4D97-AF65-F5344CB8AC3E}">
        <p14:creationId xmlns:p14="http://schemas.microsoft.com/office/powerpoint/2010/main" val="311362038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233D93C-2C37-469F-A583-3BE08AD6A546}" type="datetimeFigureOut">
              <a:rPr lang="en-US" smtClean="0"/>
              <a:t>4/8/23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C467D9D-F775-4E67-9505-108400774227}" type="slidenum">
              <a:rPr lang="en-US" smtClean="0"/>
              <a:t>‹#›</a:t>
            </a:fld>
            <a:endParaRPr lang="en-US"/>
          </a:p>
        </p:txBody>
      </p:sp>
    </p:spTree>
    <p:extLst>
      <p:ext uri="{BB962C8B-B14F-4D97-AF65-F5344CB8AC3E}">
        <p14:creationId xmlns:p14="http://schemas.microsoft.com/office/powerpoint/2010/main" val="388769728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0233D93C-2C37-469F-A583-3BE08AD6A546}" type="datetimeFigureOut">
              <a:rPr lang="en-US" smtClean="0"/>
              <a:t>4/8/23</a:t>
            </a:fld>
            <a:endParaRPr lang="en-US"/>
          </a:p>
        </p:txBody>
      </p:sp>
      <p:sp>
        <p:nvSpPr>
          <p:cNvPr id="5" name="Footer Placeholder 4"/>
          <p:cNvSpPr>
            <a:spLocks noGrp="1"/>
          </p:cNvSpPr>
          <p:nvPr>
            <p:ph type="ftr" sz="quarter" idx="11"/>
          </p:nvPr>
        </p:nvSpPr>
        <p:spPr>
          <a:xfrm>
            <a:off x="685800" y="381000"/>
            <a:ext cx="6991492" cy="365125"/>
          </a:xfrm>
        </p:spPr>
        <p:txBody>
          <a:bodyPr/>
          <a:lstStyle/>
          <a:p>
            <a:endParaRPr lang="en-US"/>
          </a:p>
        </p:txBody>
      </p:sp>
      <p:sp>
        <p:nvSpPr>
          <p:cNvPr id="6" name="Slide Number Placeholder 5"/>
          <p:cNvSpPr>
            <a:spLocks noGrp="1"/>
          </p:cNvSpPr>
          <p:nvPr>
            <p:ph type="sldNum" sz="quarter" idx="12"/>
          </p:nvPr>
        </p:nvSpPr>
        <p:spPr>
          <a:xfrm>
            <a:off x="10862452" y="381000"/>
            <a:ext cx="643748" cy="365125"/>
          </a:xfrm>
        </p:spPr>
        <p:txBody>
          <a:bodyPr/>
          <a:lstStyle/>
          <a:p>
            <a:fld id="{4C467D9D-F775-4E67-9505-108400774227}" type="slidenum">
              <a:rPr lang="en-US" smtClean="0"/>
              <a:t>‹#›</a:t>
            </a:fld>
            <a:endParaRPr lang="en-US"/>
          </a:p>
        </p:txBody>
      </p:sp>
    </p:spTree>
    <p:extLst>
      <p:ext uri="{BB962C8B-B14F-4D97-AF65-F5344CB8AC3E}">
        <p14:creationId xmlns:p14="http://schemas.microsoft.com/office/powerpoint/2010/main" val="9228875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233D93C-2C37-469F-A583-3BE08AD6A546}" type="datetimeFigureOut">
              <a:rPr lang="en-US" smtClean="0"/>
              <a:t>4/8/23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C467D9D-F775-4E67-9505-108400774227}" type="slidenum">
              <a:rPr lang="en-US" smtClean="0"/>
              <a:t>‹#›</a:t>
            </a:fld>
            <a:endParaRPr lang="en-US"/>
          </a:p>
        </p:txBody>
      </p:sp>
    </p:spTree>
    <p:extLst>
      <p:ext uri="{BB962C8B-B14F-4D97-AF65-F5344CB8AC3E}">
        <p14:creationId xmlns:p14="http://schemas.microsoft.com/office/powerpoint/2010/main" val="26031738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8" name="Picture 7"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0233D93C-2C37-469F-A583-3BE08AD6A546}" type="datetimeFigureOut">
              <a:rPr lang="en-US" smtClean="0"/>
              <a:t>4/8/23</a:t>
            </a:fld>
            <a:endParaRPr lang="en-US"/>
          </a:p>
        </p:txBody>
      </p:sp>
      <p:sp>
        <p:nvSpPr>
          <p:cNvPr id="5" name="Footer Placeholder 4"/>
          <p:cNvSpPr>
            <a:spLocks noGrp="1"/>
          </p:cNvSpPr>
          <p:nvPr>
            <p:ph type="ftr" sz="quarter" idx="11"/>
          </p:nvPr>
        </p:nvSpPr>
        <p:spPr>
          <a:xfrm>
            <a:off x="685800" y="381001"/>
            <a:ext cx="6991492" cy="364065"/>
          </a:xfrm>
        </p:spPr>
        <p:txBody>
          <a:bodyPr/>
          <a:lstStyle/>
          <a:p>
            <a:endParaRPr lang="en-US"/>
          </a:p>
        </p:txBody>
      </p:sp>
      <p:sp>
        <p:nvSpPr>
          <p:cNvPr id="6" name="Slide Number Placeholder 5"/>
          <p:cNvSpPr>
            <a:spLocks noGrp="1"/>
          </p:cNvSpPr>
          <p:nvPr>
            <p:ph type="sldNum" sz="quarter" idx="12"/>
          </p:nvPr>
        </p:nvSpPr>
        <p:spPr>
          <a:xfrm>
            <a:off x="10862452" y="381000"/>
            <a:ext cx="643748" cy="365125"/>
          </a:xfrm>
        </p:spPr>
        <p:txBody>
          <a:bodyPr/>
          <a:lstStyle/>
          <a:p>
            <a:fld id="{4C467D9D-F775-4E67-9505-108400774227}" type="slidenum">
              <a:rPr lang="en-US" smtClean="0"/>
              <a:t>‹#›</a:t>
            </a:fld>
            <a:endParaRPr lang="en-US"/>
          </a:p>
        </p:txBody>
      </p:sp>
    </p:spTree>
    <p:extLst>
      <p:ext uri="{BB962C8B-B14F-4D97-AF65-F5344CB8AC3E}">
        <p14:creationId xmlns:p14="http://schemas.microsoft.com/office/powerpoint/2010/main" val="8656682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233D93C-2C37-469F-A583-3BE08AD6A546}" type="datetimeFigureOut">
              <a:rPr lang="en-US" smtClean="0"/>
              <a:t>4/8/23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C467D9D-F775-4E67-9505-108400774227}" type="slidenum">
              <a:rPr lang="en-US" smtClean="0"/>
              <a:t>‹#›</a:t>
            </a:fld>
            <a:endParaRPr lang="en-US"/>
          </a:p>
        </p:txBody>
      </p:sp>
    </p:spTree>
    <p:extLst>
      <p:ext uri="{BB962C8B-B14F-4D97-AF65-F5344CB8AC3E}">
        <p14:creationId xmlns:p14="http://schemas.microsoft.com/office/powerpoint/2010/main" val="24422517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233D93C-2C37-469F-A583-3BE08AD6A546}" type="datetimeFigureOut">
              <a:rPr lang="en-US" smtClean="0"/>
              <a:t>4/8/23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C467D9D-F775-4E67-9505-108400774227}" type="slidenum">
              <a:rPr lang="en-US" smtClean="0"/>
              <a:t>‹#›</a:t>
            </a:fld>
            <a:endParaRPr lang="en-US"/>
          </a:p>
        </p:txBody>
      </p:sp>
    </p:spTree>
    <p:extLst>
      <p:ext uri="{BB962C8B-B14F-4D97-AF65-F5344CB8AC3E}">
        <p14:creationId xmlns:p14="http://schemas.microsoft.com/office/powerpoint/2010/main" val="4011927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233D93C-2C37-469F-A583-3BE08AD6A546}" type="datetimeFigureOut">
              <a:rPr lang="en-US" smtClean="0"/>
              <a:t>4/8/23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C467D9D-F775-4E67-9505-108400774227}" type="slidenum">
              <a:rPr lang="en-US" smtClean="0"/>
              <a:t>‹#›</a:t>
            </a:fld>
            <a:endParaRPr lang="en-US"/>
          </a:p>
        </p:txBody>
      </p:sp>
    </p:spTree>
    <p:extLst>
      <p:ext uri="{BB962C8B-B14F-4D97-AF65-F5344CB8AC3E}">
        <p14:creationId xmlns:p14="http://schemas.microsoft.com/office/powerpoint/2010/main" val="36430993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233D93C-2C37-469F-A583-3BE08AD6A546}" type="datetimeFigureOut">
              <a:rPr lang="en-US" smtClean="0"/>
              <a:t>4/8/23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C467D9D-F775-4E67-9505-108400774227}" type="slidenum">
              <a:rPr lang="en-US" smtClean="0"/>
              <a:t>‹#›</a:t>
            </a:fld>
            <a:endParaRPr lang="en-US"/>
          </a:p>
        </p:txBody>
      </p:sp>
    </p:spTree>
    <p:extLst>
      <p:ext uri="{BB962C8B-B14F-4D97-AF65-F5344CB8AC3E}">
        <p14:creationId xmlns:p14="http://schemas.microsoft.com/office/powerpoint/2010/main" val="16328885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233D93C-2C37-469F-A583-3BE08AD6A546}" type="datetimeFigureOut">
              <a:rPr lang="en-US" smtClean="0"/>
              <a:t>4/8/23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C467D9D-F775-4E67-9505-108400774227}" type="slidenum">
              <a:rPr lang="en-US" smtClean="0"/>
              <a:t>‹#›</a:t>
            </a:fld>
            <a:endParaRPr lang="en-US"/>
          </a:p>
        </p:txBody>
      </p:sp>
    </p:spTree>
    <p:extLst>
      <p:ext uri="{BB962C8B-B14F-4D97-AF65-F5344CB8AC3E}">
        <p14:creationId xmlns:p14="http://schemas.microsoft.com/office/powerpoint/2010/main" val="30850604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233D93C-2C37-469F-A583-3BE08AD6A546}" type="datetimeFigureOut">
              <a:rPr lang="en-US" smtClean="0"/>
              <a:t>4/8/23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C467D9D-F775-4E67-9505-108400774227}" type="slidenum">
              <a:rPr lang="en-US" smtClean="0"/>
              <a:t>‹#›</a:t>
            </a:fld>
            <a:endParaRPr lang="en-US"/>
          </a:p>
        </p:txBody>
      </p:sp>
    </p:spTree>
    <p:extLst>
      <p:ext uri="{BB962C8B-B14F-4D97-AF65-F5344CB8AC3E}">
        <p14:creationId xmlns:p14="http://schemas.microsoft.com/office/powerpoint/2010/main" val="16284284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7FBEE5"/>
        </a:solidFill>
        <a:effectLst/>
      </p:bgPr>
    </p:bg>
    <p:spTree>
      <p:nvGrpSpPr>
        <p:cNvPr id="1" name=""/>
        <p:cNvGrpSpPr/>
        <p:nvPr/>
      </p:nvGrpSpPr>
      <p:grpSpPr>
        <a:xfrm>
          <a:off x="0" y="0"/>
          <a:ext cx="0" cy="0"/>
          <a:chOff x="0" y="0"/>
          <a:chExt cx="0" cy="0"/>
        </a:xfrm>
      </p:grpSpPr>
      <p:pic>
        <p:nvPicPr>
          <p:cNvPr id="8" name="Picture 7" descr="C2-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0233D93C-2C37-469F-A583-3BE08AD6A546}" type="datetimeFigureOut">
              <a:rPr lang="en-US" smtClean="0"/>
              <a:t>4/8/23</a:t>
            </a:fld>
            <a:endParaRPr lang="en-US"/>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C467D9D-F775-4E67-9505-108400774227}" type="slidenum">
              <a:rPr lang="en-US" smtClean="0"/>
              <a:t>‹#›</a:t>
            </a:fld>
            <a:endParaRPr lang="en-US"/>
          </a:p>
        </p:txBody>
      </p:sp>
    </p:spTree>
    <p:extLst>
      <p:ext uri="{BB962C8B-B14F-4D97-AF65-F5344CB8AC3E}">
        <p14:creationId xmlns:p14="http://schemas.microsoft.com/office/powerpoint/2010/main" val="834835971"/>
      </p:ext>
    </p:extLst>
  </p:cSld>
  <p:clrMap bg1="lt1" tx1="dk1" bg2="lt2" tx2="dk2" accent1="accent1" accent2="accent2" accent3="accent3" accent4="accent4" accent5="accent5" accent6="accent6" hlink="hlink" folHlink="folHlink"/>
  <p:sldLayoutIdLst>
    <p:sldLayoutId id="2147484581" r:id="rId1"/>
    <p:sldLayoutId id="2147484582" r:id="rId2"/>
    <p:sldLayoutId id="2147484583" r:id="rId3"/>
    <p:sldLayoutId id="2147484584" r:id="rId4"/>
    <p:sldLayoutId id="2147484585" r:id="rId5"/>
    <p:sldLayoutId id="2147484586" r:id="rId6"/>
    <p:sldLayoutId id="2147484587" r:id="rId7"/>
    <p:sldLayoutId id="2147484588" r:id="rId8"/>
    <p:sldLayoutId id="2147484589" r:id="rId9"/>
    <p:sldLayoutId id="2147484590" r:id="rId10"/>
    <p:sldLayoutId id="2147484591" r:id="rId11"/>
    <p:sldLayoutId id="2147484592" r:id="rId12"/>
    <p:sldLayoutId id="2147484593" r:id="rId13"/>
    <p:sldLayoutId id="2147484594" r:id="rId14"/>
    <p:sldLayoutId id="2147484595" r:id="rId15"/>
    <p:sldLayoutId id="2147484596" r:id="rId16"/>
    <p:sldLayoutId id="2147484597" r:id="rId17"/>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image" Target="../media/image16.wmf"/></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5.tmp"/><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6.tmp"/><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7.tmp"/><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8.tmp"/><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 Id="rId5" Type="http://schemas.openxmlformats.org/officeDocument/2006/relationships/image" Target="../media/image34.png"/><Relationship Id="rId4" Type="http://schemas.openxmlformats.org/officeDocument/2006/relationships/image" Target="../media/image33.png"/></Relationships>
</file>

<file path=ppt/slides/_rels/slide3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 Id="rId5" Type="http://schemas.openxmlformats.org/officeDocument/2006/relationships/image" Target="../media/image38.png"/><Relationship Id="rId4" Type="http://schemas.openxmlformats.org/officeDocument/2006/relationships/image" Target="../media/image37.png"/></Relationships>
</file>

<file path=ppt/slides/_rels/slide3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Throwing graduation caps">
            <a:extLst>
              <a:ext uri="{FF2B5EF4-FFF2-40B4-BE49-F238E27FC236}">
                <a16:creationId xmlns:a16="http://schemas.microsoft.com/office/drawing/2014/main" id="{FC7858E4-80E0-D346-A65E-10710FD84DC0}"/>
              </a:ext>
            </a:extLst>
          </p:cNvPr>
          <p:cNvPicPr>
            <a:picLocks noChangeAspect="1"/>
          </p:cNvPicPr>
          <p:nvPr/>
        </p:nvPicPr>
        <p:blipFill rotWithShape="1">
          <a:blip r:embed="rId2">
            <a:alphaModFix amt="62000"/>
            <a:extLst>
              <a:ext uri="{BEBA8EAE-BF5A-486C-A8C5-ECC9F3942E4B}">
                <a14:imgProps xmlns:a14="http://schemas.microsoft.com/office/drawing/2010/main">
                  <a14:imgLayer r:embed="rId3">
                    <a14:imgEffect>
                      <a14:sharpenSoften amount="-25000"/>
                    </a14:imgEffect>
                    <a14:imgEffect>
                      <a14:brightnessContrast bright="7000"/>
                    </a14:imgEffect>
                  </a14:imgLayer>
                </a14:imgProps>
              </a:ext>
              <a:ext uri="{28A0092B-C50C-407E-A947-70E740481C1C}">
                <a14:useLocalDpi xmlns:a14="http://schemas.microsoft.com/office/drawing/2010/main" val="0"/>
              </a:ext>
            </a:extLst>
          </a:blip>
          <a:srcRect l="7690" r="18801" b="-1"/>
          <a:stretch/>
        </p:blipFill>
        <p:spPr>
          <a:xfrm>
            <a:off x="1" y="0"/>
            <a:ext cx="12191999" cy="6857990"/>
          </a:xfrm>
          <a:prstGeom prst="rect">
            <a:avLst/>
          </a:prstGeom>
          <a:solidFill>
            <a:srgbClr val="FFFFFF">
              <a:shade val="85000"/>
            </a:srgbClr>
          </a:solidFill>
          <a:ln w="88900" cap="sq">
            <a:noFill/>
            <a:miter lim="800000"/>
          </a:ln>
          <a:effectLst>
            <a:glow rad="165100">
              <a:schemeClr val="bg1"/>
            </a:glow>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 name="Title 1">
            <a:extLst>
              <a:ext uri="{FF2B5EF4-FFF2-40B4-BE49-F238E27FC236}">
                <a16:creationId xmlns:a16="http://schemas.microsoft.com/office/drawing/2014/main" id="{8C7658AD-F3E5-5726-82F6-B89A1AF1D05C}"/>
              </a:ext>
            </a:extLst>
          </p:cNvPr>
          <p:cNvSpPr>
            <a:spLocks noGrp="1"/>
          </p:cNvSpPr>
          <p:nvPr>
            <p:ph type="ctrTitle"/>
          </p:nvPr>
        </p:nvSpPr>
        <p:spPr>
          <a:xfrm>
            <a:off x="4665980" y="515619"/>
            <a:ext cx="7294418" cy="2363724"/>
          </a:xfrm>
          <a:noFill/>
          <a:ln>
            <a:noFill/>
          </a:ln>
        </p:spPr>
        <p:style>
          <a:lnRef idx="0">
            <a:scrgbClr r="0" g="0" b="0"/>
          </a:lnRef>
          <a:fillRef idx="0">
            <a:scrgbClr r="0" g="0" b="0"/>
          </a:fillRef>
          <a:effectRef idx="0">
            <a:scrgbClr r="0" g="0" b="0"/>
          </a:effectRef>
          <a:fontRef idx="minor">
            <a:schemeClr val="dk1"/>
          </a:fontRef>
        </p:style>
        <p:txBody>
          <a:bodyPr wrap="square" anchor="ctr" anchorCtr="0">
            <a:spAutoFit/>
          </a:bodyPr>
          <a:lstStyle/>
          <a:p>
            <a:pPr algn="ctr"/>
            <a:r>
              <a:rPr lang="en-US" sz="4100" dirty="0">
                <a:solidFill>
                  <a:schemeClr val="bg1"/>
                </a:solidFill>
                <a:effectLst>
                  <a:glow rad="127000">
                    <a:schemeClr val="accent1">
                      <a:alpha val="0"/>
                    </a:schemeClr>
                  </a:glow>
                </a:effectLst>
                <a:latin typeface="Times New Roman" panose="02020603050405020304" pitchFamily="18" charset="0"/>
                <a:cs typeface="Times New Roman" panose="02020603050405020304" pitchFamily="18" charset="0"/>
              </a:rPr>
              <a:t>Average Cost of Undergraduate </a:t>
            </a:r>
            <a:br>
              <a:rPr lang="en-US" sz="4100" dirty="0">
                <a:solidFill>
                  <a:schemeClr val="bg1"/>
                </a:solidFill>
                <a:effectLst>
                  <a:glow rad="127000">
                    <a:schemeClr val="accent1">
                      <a:alpha val="0"/>
                    </a:schemeClr>
                  </a:glow>
                </a:effectLst>
                <a:latin typeface="Times New Roman" panose="02020603050405020304" pitchFamily="18" charset="0"/>
                <a:cs typeface="Times New Roman" panose="02020603050405020304" pitchFamily="18" charset="0"/>
              </a:rPr>
            </a:br>
            <a:r>
              <a:rPr lang="en-US" sz="4100" dirty="0">
                <a:solidFill>
                  <a:schemeClr val="bg1"/>
                </a:solidFill>
                <a:effectLst>
                  <a:glow rad="127000">
                    <a:schemeClr val="accent1">
                      <a:alpha val="0"/>
                    </a:schemeClr>
                  </a:glow>
                </a:effectLst>
                <a:latin typeface="Times New Roman" panose="02020603050405020304" pitchFamily="18" charset="0"/>
                <a:cs typeface="Times New Roman" panose="02020603050405020304" pitchFamily="18" charset="0"/>
              </a:rPr>
              <a:t>E</a:t>
            </a:r>
            <a:r>
              <a:rPr lang="en-US" sz="4100" dirty="0">
                <a:solidFill>
                  <a:schemeClr val="bg1"/>
                </a:solidFill>
                <a:effectLst>
                  <a:glow rad="127000">
                    <a:schemeClr val="accent1">
                      <a:alpha val="0"/>
                    </a:schemeClr>
                  </a:glow>
                  <a:outerShdw blurRad="469900" dist="342900" dir="5400000" sy="-20000" rotWithShape="0">
                    <a:prstClr val="black">
                      <a:alpha val="66000"/>
                    </a:prstClr>
                  </a:outerShdw>
                </a:effectLst>
                <a:latin typeface="Times New Roman" panose="02020603050405020304" pitchFamily="18" charset="0"/>
                <a:cs typeface="Times New Roman" panose="02020603050405020304" pitchFamily="18" charset="0"/>
              </a:rPr>
              <a:t>ducation in the</a:t>
            </a:r>
            <a:r>
              <a:rPr lang="en-US" sz="4100" dirty="0">
                <a:solidFill>
                  <a:schemeClr val="bg1"/>
                </a:solidFill>
                <a:effectLst>
                  <a:glow rad="127000">
                    <a:schemeClr val="accent1">
                      <a:alpha val="0"/>
                    </a:schemeClr>
                  </a:glow>
                </a:effectLst>
                <a:latin typeface="Times New Roman" panose="02020603050405020304" pitchFamily="18" charset="0"/>
                <a:cs typeface="Times New Roman" panose="02020603050405020304" pitchFamily="18" charset="0"/>
              </a:rPr>
              <a:t> </a:t>
            </a:r>
            <a:r>
              <a:rPr lang="en-US" sz="4100" dirty="0">
                <a:solidFill>
                  <a:schemeClr val="bg1"/>
                </a:solidFill>
                <a:effectLst>
                  <a:glow rad="127000">
                    <a:schemeClr val="accent1">
                      <a:alpha val="0"/>
                    </a:schemeClr>
                  </a:glow>
                  <a:outerShdw blurRad="469900" dist="342900" dir="5400000" sy="-20000" rotWithShape="0">
                    <a:prstClr val="black">
                      <a:alpha val="66000"/>
                    </a:prstClr>
                  </a:outerShdw>
                </a:effectLst>
                <a:latin typeface="Times New Roman" panose="02020603050405020304" pitchFamily="18" charset="0"/>
                <a:cs typeface="Times New Roman" panose="02020603050405020304" pitchFamily="18" charset="0"/>
              </a:rPr>
              <a:t>U</a:t>
            </a:r>
            <a:r>
              <a:rPr lang="en-US" sz="4100" dirty="0">
                <a:solidFill>
                  <a:schemeClr val="bg1"/>
                </a:solidFill>
                <a:effectLst>
                  <a:glow rad="127000">
                    <a:schemeClr val="accent1">
                      <a:alpha val="0"/>
                    </a:schemeClr>
                  </a:glow>
                </a:effectLst>
                <a:latin typeface="Times New Roman" panose="02020603050405020304" pitchFamily="18" charset="0"/>
                <a:cs typeface="Times New Roman" panose="02020603050405020304" pitchFamily="18" charset="0"/>
              </a:rPr>
              <a:t>SA</a:t>
            </a:r>
            <a:br>
              <a:rPr lang="en-US" sz="4100" b="0" dirty="0">
                <a:solidFill>
                  <a:srgbClr val="FFFFFF"/>
                </a:solidFill>
                <a:effectLst/>
                <a:latin typeface="Times New Roman" panose="02020603050405020304" pitchFamily="18" charset="0"/>
                <a:cs typeface="Times New Roman" panose="02020603050405020304" pitchFamily="18" charset="0"/>
              </a:rPr>
            </a:br>
            <a:endParaRPr lang="en-US" sz="4100" dirty="0">
              <a:solidFill>
                <a:srgbClr val="FFFFFF"/>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615170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7944A30-0CF1-374E-0BBB-C35C8C1D57E5}"/>
              </a:ext>
            </a:extLst>
          </p:cNvPr>
          <p:cNvPicPr>
            <a:picLocks noChangeAspect="1"/>
          </p:cNvPicPr>
          <p:nvPr/>
        </p:nvPicPr>
        <p:blipFill>
          <a:blip r:embed="rId2"/>
          <a:stretch>
            <a:fillRect/>
          </a:stretch>
        </p:blipFill>
        <p:spPr>
          <a:xfrm>
            <a:off x="154973" y="152406"/>
            <a:ext cx="11909865" cy="4754244"/>
          </a:xfrm>
          <a:prstGeom prst="rect">
            <a:avLst/>
          </a:prstGeom>
        </p:spPr>
      </p:pic>
      <p:sp>
        <p:nvSpPr>
          <p:cNvPr id="2" name="TextBox 1">
            <a:extLst>
              <a:ext uri="{FF2B5EF4-FFF2-40B4-BE49-F238E27FC236}">
                <a16:creationId xmlns:a16="http://schemas.microsoft.com/office/drawing/2014/main" id="{DA79D638-6361-CF90-4FD0-80363CAA275E}"/>
              </a:ext>
            </a:extLst>
          </p:cNvPr>
          <p:cNvSpPr txBox="1"/>
          <p:nvPr/>
        </p:nvSpPr>
        <p:spPr>
          <a:xfrm>
            <a:off x="219766" y="4906650"/>
            <a:ext cx="11032872" cy="369332"/>
          </a:xfrm>
          <a:prstGeom prst="rect">
            <a:avLst/>
          </a:prstGeom>
          <a:noFill/>
        </p:spPr>
        <p:txBody>
          <a:bodyPr wrap="square" rtlCol="0">
            <a:spAutoFit/>
          </a:bodyPr>
          <a:lstStyle/>
          <a:p>
            <a:r>
              <a:rPr lang="en-US" b="1" dirty="0">
                <a:latin typeface="Consolas" panose="020B0609020204030204" pitchFamily="49" charset="0"/>
              </a:rPr>
              <a:t>Analysis</a:t>
            </a:r>
            <a:r>
              <a:rPr lang="en-US" dirty="0"/>
              <a:t>:</a:t>
            </a:r>
          </a:p>
        </p:txBody>
      </p:sp>
    </p:spTree>
    <p:extLst>
      <p:ext uri="{BB962C8B-B14F-4D97-AF65-F5344CB8AC3E}">
        <p14:creationId xmlns:p14="http://schemas.microsoft.com/office/powerpoint/2010/main" val="16353964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D8A9F82-26B3-0465-4AC8-DD6FFE9E40EE}"/>
              </a:ext>
            </a:extLst>
          </p:cNvPr>
          <p:cNvPicPr>
            <a:picLocks noChangeAspect="1"/>
          </p:cNvPicPr>
          <p:nvPr/>
        </p:nvPicPr>
        <p:blipFill>
          <a:blip r:embed="rId2"/>
          <a:stretch>
            <a:fillRect/>
          </a:stretch>
        </p:blipFill>
        <p:spPr>
          <a:xfrm>
            <a:off x="199363" y="157328"/>
            <a:ext cx="11795728" cy="4569947"/>
          </a:xfrm>
          <a:prstGeom prst="rect">
            <a:avLst/>
          </a:prstGeom>
        </p:spPr>
      </p:pic>
      <p:sp>
        <p:nvSpPr>
          <p:cNvPr id="2" name="TextBox 1">
            <a:extLst>
              <a:ext uri="{FF2B5EF4-FFF2-40B4-BE49-F238E27FC236}">
                <a16:creationId xmlns:a16="http://schemas.microsoft.com/office/drawing/2014/main" id="{10FCB0FA-2E2B-ED0F-B32B-54E4924CBD9D}"/>
              </a:ext>
            </a:extLst>
          </p:cNvPr>
          <p:cNvSpPr txBox="1"/>
          <p:nvPr/>
        </p:nvSpPr>
        <p:spPr>
          <a:xfrm>
            <a:off x="211140" y="4692770"/>
            <a:ext cx="11032872" cy="369332"/>
          </a:xfrm>
          <a:prstGeom prst="rect">
            <a:avLst/>
          </a:prstGeom>
          <a:noFill/>
        </p:spPr>
        <p:txBody>
          <a:bodyPr wrap="square" rtlCol="0">
            <a:spAutoFit/>
          </a:bodyPr>
          <a:lstStyle/>
          <a:p>
            <a:r>
              <a:rPr lang="en-US" b="1" dirty="0">
                <a:latin typeface="Consolas" panose="020B0609020204030204" pitchFamily="49" charset="0"/>
              </a:rPr>
              <a:t>Analysis</a:t>
            </a:r>
            <a:r>
              <a:rPr lang="en-US" dirty="0"/>
              <a:t>:</a:t>
            </a:r>
          </a:p>
        </p:txBody>
      </p:sp>
    </p:spTree>
    <p:extLst>
      <p:ext uri="{BB962C8B-B14F-4D97-AF65-F5344CB8AC3E}">
        <p14:creationId xmlns:p14="http://schemas.microsoft.com/office/powerpoint/2010/main" val="15737378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8FED265-2062-041A-BD78-A9E4A16A30B6}"/>
              </a:ext>
            </a:extLst>
          </p:cNvPr>
          <p:cNvPicPr>
            <a:picLocks noChangeAspect="1"/>
          </p:cNvPicPr>
          <p:nvPr/>
        </p:nvPicPr>
        <p:blipFill>
          <a:blip r:embed="rId2"/>
          <a:stretch>
            <a:fillRect/>
          </a:stretch>
        </p:blipFill>
        <p:spPr>
          <a:xfrm>
            <a:off x="134391" y="120904"/>
            <a:ext cx="11966377" cy="4837731"/>
          </a:xfrm>
          <a:prstGeom prst="rect">
            <a:avLst/>
          </a:prstGeom>
        </p:spPr>
      </p:pic>
      <p:sp>
        <p:nvSpPr>
          <p:cNvPr id="2" name="TextBox 1">
            <a:extLst>
              <a:ext uri="{FF2B5EF4-FFF2-40B4-BE49-F238E27FC236}">
                <a16:creationId xmlns:a16="http://schemas.microsoft.com/office/drawing/2014/main" id="{A2CF08E9-4562-E566-EA99-E1623A77D302}"/>
              </a:ext>
            </a:extLst>
          </p:cNvPr>
          <p:cNvSpPr txBox="1"/>
          <p:nvPr/>
        </p:nvSpPr>
        <p:spPr>
          <a:xfrm>
            <a:off x="219766" y="4906650"/>
            <a:ext cx="11032872" cy="369332"/>
          </a:xfrm>
          <a:prstGeom prst="rect">
            <a:avLst/>
          </a:prstGeom>
          <a:noFill/>
        </p:spPr>
        <p:txBody>
          <a:bodyPr wrap="square" rtlCol="0">
            <a:spAutoFit/>
          </a:bodyPr>
          <a:lstStyle/>
          <a:p>
            <a:r>
              <a:rPr lang="en-US" b="1" dirty="0">
                <a:latin typeface="Consolas" panose="020B0609020204030204" pitchFamily="49" charset="0"/>
              </a:rPr>
              <a:t>Analysis</a:t>
            </a:r>
            <a:r>
              <a:rPr lang="en-US" dirty="0"/>
              <a:t>:</a:t>
            </a:r>
          </a:p>
        </p:txBody>
      </p:sp>
    </p:spTree>
    <p:extLst>
      <p:ext uri="{BB962C8B-B14F-4D97-AF65-F5344CB8AC3E}">
        <p14:creationId xmlns:p14="http://schemas.microsoft.com/office/powerpoint/2010/main" val="35778834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47F05B2-7A6B-89F2-E955-9B9E04273F03}"/>
              </a:ext>
            </a:extLst>
          </p:cNvPr>
          <p:cNvPicPr>
            <a:picLocks noChangeAspect="1"/>
          </p:cNvPicPr>
          <p:nvPr/>
        </p:nvPicPr>
        <p:blipFill>
          <a:blip r:embed="rId2"/>
          <a:stretch>
            <a:fillRect/>
          </a:stretch>
        </p:blipFill>
        <p:spPr>
          <a:xfrm>
            <a:off x="1161287" y="517680"/>
            <a:ext cx="10888619" cy="4390750"/>
          </a:xfrm>
          <a:prstGeom prst="rect">
            <a:avLst/>
          </a:prstGeom>
        </p:spPr>
      </p:pic>
      <p:sp>
        <p:nvSpPr>
          <p:cNvPr id="2" name="TextBox 1">
            <a:extLst>
              <a:ext uri="{FF2B5EF4-FFF2-40B4-BE49-F238E27FC236}">
                <a16:creationId xmlns:a16="http://schemas.microsoft.com/office/drawing/2014/main" id="{5443C4F9-16AA-9777-8C04-8D0D60A3514E}"/>
              </a:ext>
            </a:extLst>
          </p:cNvPr>
          <p:cNvSpPr txBox="1"/>
          <p:nvPr/>
        </p:nvSpPr>
        <p:spPr>
          <a:xfrm>
            <a:off x="204984" y="4908430"/>
            <a:ext cx="11032872" cy="307777"/>
          </a:xfrm>
          <a:prstGeom prst="rect">
            <a:avLst/>
          </a:prstGeom>
          <a:noFill/>
        </p:spPr>
        <p:txBody>
          <a:bodyPr wrap="square" rtlCol="0">
            <a:spAutoFit/>
          </a:bodyPr>
          <a:lstStyle/>
          <a:p>
            <a:r>
              <a:rPr lang="en-US" sz="1400" b="1" dirty="0"/>
              <a:t>Analysis</a:t>
            </a:r>
            <a:r>
              <a:rPr lang="en-US" sz="1400" dirty="0"/>
              <a:t>:  COVID Analysis </a:t>
            </a:r>
          </a:p>
        </p:txBody>
      </p:sp>
    </p:spTree>
    <p:extLst>
      <p:ext uri="{BB962C8B-B14F-4D97-AF65-F5344CB8AC3E}">
        <p14:creationId xmlns:p14="http://schemas.microsoft.com/office/powerpoint/2010/main" val="32458672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1A791D9-1953-C1E3-D62A-7096A45EAF40}"/>
              </a:ext>
            </a:extLst>
          </p:cNvPr>
          <p:cNvPicPr>
            <a:picLocks noChangeAspect="1"/>
          </p:cNvPicPr>
          <p:nvPr/>
        </p:nvPicPr>
        <p:blipFill>
          <a:blip r:embed="rId2"/>
          <a:stretch>
            <a:fillRect/>
          </a:stretch>
        </p:blipFill>
        <p:spPr>
          <a:xfrm>
            <a:off x="192613" y="113942"/>
            <a:ext cx="11797636" cy="4535696"/>
          </a:xfrm>
          <a:prstGeom prst="rect">
            <a:avLst/>
          </a:prstGeom>
        </p:spPr>
      </p:pic>
      <p:sp>
        <p:nvSpPr>
          <p:cNvPr id="2" name="TextBox 1">
            <a:extLst>
              <a:ext uri="{FF2B5EF4-FFF2-40B4-BE49-F238E27FC236}">
                <a16:creationId xmlns:a16="http://schemas.microsoft.com/office/drawing/2014/main" id="{21E70526-BA8A-B26A-4AF9-8116760FE0EC}"/>
              </a:ext>
            </a:extLst>
          </p:cNvPr>
          <p:cNvSpPr txBox="1"/>
          <p:nvPr/>
        </p:nvSpPr>
        <p:spPr>
          <a:xfrm>
            <a:off x="192613" y="4649638"/>
            <a:ext cx="11032872" cy="307777"/>
          </a:xfrm>
          <a:prstGeom prst="rect">
            <a:avLst/>
          </a:prstGeom>
          <a:noFill/>
        </p:spPr>
        <p:txBody>
          <a:bodyPr wrap="square" rtlCol="0">
            <a:spAutoFit/>
          </a:bodyPr>
          <a:lstStyle/>
          <a:p>
            <a:r>
              <a:rPr lang="en-US" sz="1400" b="1" dirty="0"/>
              <a:t>Analysis</a:t>
            </a:r>
            <a:r>
              <a:rPr lang="en-US" sz="1400" dirty="0"/>
              <a:t>:</a:t>
            </a:r>
          </a:p>
        </p:txBody>
      </p:sp>
    </p:spTree>
    <p:extLst>
      <p:ext uri="{BB962C8B-B14F-4D97-AF65-F5344CB8AC3E}">
        <p14:creationId xmlns:p14="http://schemas.microsoft.com/office/powerpoint/2010/main" val="3189302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46FE16E-27E5-B204-2A1B-B47A62ABA3E4}"/>
              </a:ext>
            </a:extLst>
          </p:cNvPr>
          <p:cNvPicPr>
            <a:picLocks noChangeAspect="1"/>
          </p:cNvPicPr>
          <p:nvPr/>
        </p:nvPicPr>
        <p:blipFill rotWithShape="1">
          <a:blip r:embed="rId2"/>
          <a:srcRect t="3945" b="-5726"/>
          <a:stretch/>
        </p:blipFill>
        <p:spPr>
          <a:xfrm>
            <a:off x="158861" y="1492524"/>
            <a:ext cx="6494923" cy="4400276"/>
          </a:xfrm>
          <a:prstGeom prst="rect">
            <a:avLst/>
          </a:prstGeom>
        </p:spPr>
      </p:pic>
      <p:pic>
        <p:nvPicPr>
          <p:cNvPr id="4" name="Picture 3" descr="A picture containing map&#10;&#10;Description automatically generated">
            <a:extLst>
              <a:ext uri="{FF2B5EF4-FFF2-40B4-BE49-F238E27FC236}">
                <a16:creationId xmlns:a16="http://schemas.microsoft.com/office/drawing/2014/main" id="{7B199F02-813B-DCE6-CE36-517FD16E9492}"/>
              </a:ext>
            </a:extLst>
          </p:cNvPr>
          <p:cNvPicPr>
            <a:picLocks noChangeAspect="1"/>
          </p:cNvPicPr>
          <p:nvPr/>
        </p:nvPicPr>
        <p:blipFill rotWithShape="1">
          <a:blip r:embed="rId3">
            <a:extLst>
              <a:ext uri="{28A0092B-C50C-407E-A947-70E740481C1C}">
                <a14:useLocalDpi xmlns:a14="http://schemas.microsoft.com/office/drawing/2010/main" val="0"/>
              </a:ext>
            </a:extLst>
          </a:blip>
          <a:srcRect l="3899" t="4113" r="191" b="7624"/>
          <a:stretch/>
        </p:blipFill>
        <p:spPr>
          <a:xfrm>
            <a:off x="5931699" y="1492524"/>
            <a:ext cx="6001452" cy="4142212"/>
          </a:xfrm>
          <a:prstGeom prst="rect">
            <a:avLst/>
          </a:prstGeom>
        </p:spPr>
      </p:pic>
    </p:spTree>
    <p:extLst>
      <p:ext uri="{BB962C8B-B14F-4D97-AF65-F5344CB8AC3E}">
        <p14:creationId xmlns:p14="http://schemas.microsoft.com/office/powerpoint/2010/main" val="2321407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1BAD760-1D96-BFB3-3D4A-3B0CB5743E82}"/>
              </a:ext>
            </a:extLst>
          </p:cNvPr>
          <p:cNvPicPr>
            <a:picLocks noChangeAspect="1"/>
          </p:cNvPicPr>
          <p:nvPr/>
        </p:nvPicPr>
        <p:blipFill rotWithShape="1">
          <a:blip r:embed="rId2"/>
          <a:srcRect t="3945" b="-5726"/>
          <a:stretch/>
        </p:blipFill>
        <p:spPr>
          <a:xfrm>
            <a:off x="1476240" y="106326"/>
            <a:ext cx="9443397" cy="6397852"/>
          </a:xfrm>
          <a:prstGeom prst="rect">
            <a:avLst/>
          </a:prstGeom>
        </p:spPr>
      </p:pic>
      <p:graphicFrame>
        <p:nvGraphicFramePr>
          <p:cNvPr id="2" name="Object 1">
            <a:extLst>
              <a:ext uri="{FF2B5EF4-FFF2-40B4-BE49-F238E27FC236}">
                <a16:creationId xmlns:a16="http://schemas.microsoft.com/office/drawing/2014/main" id="{C0A0FAFD-2057-3043-B022-53E7BA81CAE8}"/>
              </a:ext>
            </a:extLst>
          </p:cNvPr>
          <p:cNvGraphicFramePr>
            <a:graphicFrameLocks noChangeAspect="1"/>
          </p:cNvGraphicFramePr>
          <p:nvPr>
            <p:extLst>
              <p:ext uri="{D42A27DB-BD31-4B8C-83A1-F6EECF244321}">
                <p14:modId xmlns:p14="http://schemas.microsoft.com/office/powerpoint/2010/main" val="300498614"/>
              </p:ext>
            </p:extLst>
          </p:nvPr>
        </p:nvGraphicFramePr>
        <p:xfrm>
          <a:off x="9071751" y="353822"/>
          <a:ext cx="1468437" cy="438150"/>
        </p:xfrm>
        <a:graphic>
          <a:graphicData uri="http://schemas.openxmlformats.org/presentationml/2006/ole">
            <mc:AlternateContent xmlns:mc="http://schemas.openxmlformats.org/markup-compatibility/2006">
              <mc:Choice xmlns:v="urn:schemas-microsoft-com:vml" Requires="v">
                <p:oleObj name="Packager Shell Object" showAsIcon="1" r:id="rId3" imgW="1468440" imgH="438480" progId="Package">
                  <p:embed/>
                </p:oleObj>
              </mc:Choice>
              <mc:Fallback>
                <p:oleObj name="Packager Shell Object" showAsIcon="1" r:id="rId3" imgW="1468440" imgH="438480" progId="Package">
                  <p:embed/>
                  <p:pic>
                    <p:nvPicPr>
                      <p:cNvPr id="2" name="Object 1">
                        <a:extLst>
                          <a:ext uri="{FF2B5EF4-FFF2-40B4-BE49-F238E27FC236}">
                            <a16:creationId xmlns:a16="http://schemas.microsoft.com/office/drawing/2014/main" id="{C0A0FAFD-2057-3043-B022-53E7BA81CAE8}"/>
                          </a:ext>
                        </a:extLst>
                      </p:cNvPr>
                      <p:cNvPicPr/>
                      <p:nvPr/>
                    </p:nvPicPr>
                    <p:blipFill>
                      <a:blip r:embed="rId4"/>
                      <a:stretch>
                        <a:fillRect/>
                      </a:stretch>
                    </p:blipFill>
                    <p:spPr>
                      <a:xfrm>
                        <a:off x="9071751" y="353822"/>
                        <a:ext cx="1468437" cy="438150"/>
                      </a:xfrm>
                      <a:prstGeom prst="rect">
                        <a:avLst/>
                      </a:prstGeom>
                    </p:spPr>
                  </p:pic>
                </p:oleObj>
              </mc:Fallback>
            </mc:AlternateContent>
          </a:graphicData>
        </a:graphic>
      </p:graphicFrame>
    </p:spTree>
    <p:extLst>
      <p:ext uri="{BB962C8B-B14F-4D97-AF65-F5344CB8AC3E}">
        <p14:creationId xmlns:p14="http://schemas.microsoft.com/office/powerpoint/2010/main" val="13250828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19DD6F4-8906-EEB0-9E2C-A5153738FF9A}"/>
              </a:ext>
            </a:extLst>
          </p:cNvPr>
          <p:cNvSpPr txBox="1"/>
          <p:nvPr/>
        </p:nvSpPr>
        <p:spPr>
          <a:xfrm>
            <a:off x="494086" y="1651386"/>
            <a:ext cx="2038802" cy="369332"/>
          </a:xfrm>
          <a:prstGeom prst="rect">
            <a:avLst/>
          </a:prstGeom>
          <a:noFill/>
        </p:spPr>
        <p:txBody>
          <a:bodyPr wrap="square" rtlCol="0">
            <a:spAutoFit/>
          </a:bodyPr>
          <a:lstStyle/>
          <a:p>
            <a:r>
              <a:rPr lang="en-US" sz="1400" b="1" dirty="0"/>
              <a:t>Analysis</a:t>
            </a:r>
            <a:r>
              <a:rPr lang="en-US" dirty="0"/>
              <a:t>:</a:t>
            </a:r>
          </a:p>
        </p:txBody>
      </p:sp>
      <p:pic>
        <p:nvPicPr>
          <p:cNvPr id="4" name="Picture 3">
            <a:extLst>
              <a:ext uri="{FF2B5EF4-FFF2-40B4-BE49-F238E27FC236}">
                <a16:creationId xmlns:a16="http://schemas.microsoft.com/office/drawing/2014/main" id="{509C8446-DB38-A297-C8E2-47498AF49638}"/>
              </a:ext>
            </a:extLst>
          </p:cNvPr>
          <p:cNvPicPr>
            <a:picLocks noChangeAspect="1"/>
          </p:cNvPicPr>
          <p:nvPr/>
        </p:nvPicPr>
        <p:blipFill>
          <a:blip r:embed="rId2"/>
          <a:stretch>
            <a:fillRect/>
          </a:stretch>
        </p:blipFill>
        <p:spPr>
          <a:xfrm>
            <a:off x="5031382" y="1507490"/>
            <a:ext cx="6666532" cy="4852670"/>
          </a:xfrm>
          <a:prstGeom prst="rect">
            <a:avLst/>
          </a:prstGeom>
        </p:spPr>
      </p:pic>
    </p:spTree>
    <p:extLst>
      <p:ext uri="{BB962C8B-B14F-4D97-AF65-F5344CB8AC3E}">
        <p14:creationId xmlns:p14="http://schemas.microsoft.com/office/powerpoint/2010/main" val="10748144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C1165B0-39D2-1A82-8DB6-CCFA78E98AD2}"/>
              </a:ext>
            </a:extLst>
          </p:cNvPr>
          <p:cNvSpPr txBox="1"/>
          <p:nvPr/>
        </p:nvSpPr>
        <p:spPr>
          <a:xfrm>
            <a:off x="124073" y="4590256"/>
            <a:ext cx="11032872" cy="369332"/>
          </a:xfrm>
          <a:prstGeom prst="rect">
            <a:avLst/>
          </a:prstGeom>
          <a:noFill/>
        </p:spPr>
        <p:txBody>
          <a:bodyPr wrap="square" rtlCol="0">
            <a:spAutoFit/>
          </a:bodyPr>
          <a:lstStyle/>
          <a:p>
            <a:r>
              <a:rPr lang="en-US" b="1" dirty="0">
                <a:latin typeface="Consolas" panose="020B0609020204030204" pitchFamily="49" charset="0"/>
              </a:rPr>
              <a:t>Analysis</a:t>
            </a:r>
            <a:r>
              <a:rPr lang="en-US" dirty="0"/>
              <a:t>:</a:t>
            </a:r>
          </a:p>
        </p:txBody>
      </p:sp>
      <p:pic>
        <p:nvPicPr>
          <p:cNvPr id="6" name="Picture 5">
            <a:extLst>
              <a:ext uri="{FF2B5EF4-FFF2-40B4-BE49-F238E27FC236}">
                <a16:creationId xmlns:a16="http://schemas.microsoft.com/office/drawing/2014/main" id="{BF3E1A72-E7C1-AE03-2354-F432EEC861E5}"/>
              </a:ext>
            </a:extLst>
          </p:cNvPr>
          <p:cNvPicPr>
            <a:picLocks noChangeAspect="1"/>
          </p:cNvPicPr>
          <p:nvPr/>
        </p:nvPicPr>
        <p:blipFill>
          <a:blip r:embed="rId2"/>
          <a:stretch>
            <a:fillRect/>
          </a:stretch>
        </p:blipFill>
        <p:spPr>
          <a:xfrm>
            <a:off x="763841" y="481657"/>
            <a:ext cx="5166246" cy="3572173"/>
          </a:xfrm>
          <a:prstGeom prst="rect">
            <a:avLst/>
          </a:prstGeom>
        </p:spPr>
      </p:pic>
      <p:pic>
        <p:nvPicPr>
          <p:cNvPr id="8" name="Picture 7">
            <a:extLst>
              <a:ext uri="{FF2B5EF4-FFF2-40B4-BE49-F238E27FC236}">
                <a16:creationId xmlns:a16="http://schemas.microsoft.com/office/drawing/2014/main" id="{2B8F8F04-330C-6A03-636C-2FCEF4E2A589}"/>
              </a:ext>
            </a:extLst>
          </p:cNvPr>
          <p:cNvPicPr>
            <a:picLocks noChangeAspect="1"/>
          </p:cNvPicPr>
          <p:nvPr/>
        </p:nvPicPr>
        <p:blipFill>
          <a:blip r:embed="rId3"/>
          <a:stretch>
            <a:fillRect/>
          </a:stretch>
        </p:blipFill>
        <p:spPr>
          <a:xfrm>
            <a:off x="6349038" y="2550160"/>
            <a:ext cx="5718889" cy="4080192"/>
          </a:xfrm>
          <a:prstGeom prst="rect">
            <a:avLst/>
          </a:prstGeom>
        </p:spPr>
      </p:pic>
      <p:sp>
        <p:nvSpPr>
          <p:cNvPr id="11" name="TextBox 10">
            <a:extLst>
              <a:ext uri="{FF2B5EF4-FFF2-40B4-BE49-F238E27FC236}">
                <a16:creationId xmlns:a16="http://schemas.microsoft.com/office/drawing/2014/main" id="{EDCA1415-746E-CC38-789A-F9C3C89F15E9}"/>
              </a:ext>
            </a:extLst>
          </p:cNvPr>
          <p:cNvSpPr txBox="1"/>
          <p:nvPr/>
        </p:nvSpPr>
        <p:spPr>
          <a:xfrm>
            <a:off x="124073" y="4959588"/>
            <a:ext cx="5616327" cy="923330"/>
          </a:xfrm>
          <a:prstGeom prst="rect">
            <a:avLst/>
          </a:prstGeom>
          <a:noFill/>
        </p:spPr>
        <p:txBody>
          <a:bodyPr wrap="square" rtlCol="0">
            <a:spAutoFit/>
          </a:bodyPr>
          <a:lstStyle/>
          <a:p>
            <a:r>
              <a:rPr lang="en-US" dirty="0"/>
              <a:t>*** may need to look at the Sum Data for accuracy or its correct and need to look at some of the other data to see if it jives. </a:t>
            </a:r>
          </a:p>
        </p:txBody>
      </p:sp>
    </p:spTree>
    <p:extLst>
      <p:ext uri="{BB962C8B-B14F-4D97-AF65-F5344CB8AC3E}">
        <p14:creationId xmlns:p14="http://schemas.microsoft.com/office/powerpoint/2010/main" val="12369554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22224E2-3464-F833-94A3-BAABCCB75A75}"/>
              </a:ext>
            </a:extLst>
          </p:cNvPr>
          <p:cNvSpPr txBox="1"/>
          <p:nvPr/>
        </p:nvSpPr>
        <p:spPr>
          <a:xfrm>
            <a:off x="1120000" y="1825625"/>
            <a:ext cx="4545305" cy="4351338"/>
          </a:xfrm>
          <a:prstGeom prst="rect">
            <a:avLst/>
          </a:prstGeom>
        </p:spPr>
        <p:txBody>
          <a:bodyPr vert="horz" lIns="91440" tIns="45720" rIns="91440" bIns="45720" rtlCol="0">
            <a:normAutofit/>
          </a:bodyPr>
          <a:lstStyle/>
          <a:p>
            <a:pPr indent="-228600" defTabSz="914400">
              <a:lnSpc>
                <a:spcPct val="90000"/>
              </a:lnSpc>
              <a:spcAft>
                <a:spcPts val="600"/>
              </a:spcAft>
              <a:buFont typeface="Arial" panose="020B0604020202020204" pitchFamily="34" charset="0"/>
              <a:buChar char="•"/>
            </a:pPr>
            <a:r>
              <a:rPr lang="en-US" sz="2000" b="1" dirty="0"/>
              <a:t>Analysis</a:t>
            </a:r>
            <a:r>
              <a:rPr lang="en-US" sz="2000" dirty="0"/>
              <a:t>:</a:t>
            </a:r>
          </a:p>
        </p:txBody>
      </p:sp>
      <p:pic>
        <p:nvPicPr>
          <p:cNvPr id="4" name="Picture 3">
            <a:extLst>
              <a:ext uri="{FF2B5EF4-FFF2-40B4-BE49-F238E27FC236}">
                <a16:creationId xmlns:a16="http://schemas.microsoft.com/office/drawing/2014/main" id="{20867A0A-725F-AA49-AFC1-E7430CC393BE}"/>
              </a:ext>
            </a:extLst>
          </p:cNvPr>
          <p:cNvPicPr>
            <a:picLocks noChangeAspect="1"/>
          </p:cNvPicPr>
          <p:nvPr/>
        </p:nvPicPr>
        <p:blipFill>
          <a:blip r:embed="rId2"/>
          <a:stretch>
            <a:fillRect/>
          </a:stretch>
        </p:blipFill>
        <p:spPr>
          <a:xfrm>
            <a:off x="4305584" y="355783"/>
            <a:ext cx="7032976" cy="6168728"/>
          </a:xfrm>
          <a:prstGeom prst="rect">
            <a:avLst/>
          </a:prstGeom>
        </p:spPr>
      </p:pic>
      <p:sp>
        <p:nvSpPr>
          <p:cNvPr id="5" name="TextBox 4">
            <a:extLst>
              <a:ext uri="{FF2B5EF4-FFF2-40B4-BE49-F238E27FC236}">
                <a16:creationId xmlns:a16="http://schemas.microsoft.com/office/drawing/2014/main" id="{4EE34F69-3FF2-B34B-9B5F-FE5BADC5EFB6}"/>
              </a:ext>
            </a:extLst>
          </p:cNvPr>
          <p:cNvSpPr txBox="1"/>
          <p:nvPr/>
        </p:nvSpPr>
        <p:spPr>
          <a:xfrm>
            <a:off x="0" y="2316480"/>
            <a:ext cx="4074160" cy="923330"/>
          </a:xfrm>
          <a:prstGeom prst="rect">
            <a:avLst/>
          </a:prstGeom>
          <a:noFill/>
        </p:spPr>
        <p:txBody>
          <a:bodyPr wrap="square" rtlCol="0">
            <a:spAutoFit/>
          </a:bodyPr>
          <a:lstStyle/>
          <a:p>
            <a:r>
              <a:rPr lang="en-US" dirty="0"/>
              <a:t>** may want to increase the font size on these to match up the </a:t>
            </a:r>
            <a:r>
              <a:rPr lang="en-US" dirty="0" err="1"/>
              <a:t>the</a:t>
            </a:r>
            <a:r>
              <a:rPr lang="en-US" dirty="0"/>
              <a:t> other plots. </a:t>
            </a:r>
          </a:p>
        </p:txBody>
      </p:sp>
    </p:spTree>
    <p:extLst>
      <p:ext uri="{BB962C8B-B14F-4D97-AF65-F5344CB8AC3E}">
        <p14:creationId xmlns:p14="http://schemas.microsoft.com/office/powerpoint/2010/main" val="2132147853"/>
      </p:ext>
    </p:extLst>
  </p:cSld>
  <p:clrMapOvr>
    <a:overrideClrMapping bg1="lt1" tx1="dk1" bg2="lt2" tx2="dk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C0EEA1-F1F6-BB1A-6B59-B951AA1DA9E4}"/>
              </a:ext>
            </a:extLst>
          </p:cNvPr>
          <p:cNvSpPr>
            <a:spLocks noGrp="1"/>
          </p:cNvSpPr>
          <p:nvPr>
            <p:ph type="title"/>
          </p:nvPr>
        </p:nvSpPr>
        <p:spPr/>
        <p:txBody>
          <a:bodyPr>
            <a:normAutofit/>
          </a:bodyPr>
          <a:lstStyle/>
          <a:p>
            <a:r>
              <a:rPr lang="en-US" b="1" dirty="0">
                <a:solidFill>
                  <a:schemeClr val="tx1"/>
                </a:solidFill>
              </a:rPr>
              <a:t>Data Analysts</a:t>
            </a:r>
            <a:r>
              <a:rPr lang="en-US" dirty="0">
                <a:solidFill>
                  <a:schemeClr val="tx1"/>
                </a:solidFill>
              </a:rPr>
              <a:t>:</a:t>
            </a:r>
          </a:p>
        </p:txBody>
      </p:sp>
      <p:graphicFrame>
        <p:nvGraphicFramePr>
          <p:cNvPr id="5" name="Content Placeholder 2">
            <a:extLst>
              <a:ext uri="{FF2B5EF4-FFF2-40B4-BE49-F238E27FC236}">
                <a16:creationId xmlns:a16="http://schemas.microsoft.com/office/drawing/2014/main" id="{B404B2DF-D7D4-77F4-42CF-D40284D9FE39}"/>
              </a:ext>
            </a:extLst>
          </p:cNvPr>
          <p:cNvGraphicFramePr>
            <a:graphicFrameLocks noGrp="1"/>
          </p:cNvGraphicFramePr>
          <p:nvPr>
            <p:ph idx="1"/>
            <p:extLst>
              <p:ext uri="{D42A27DB-BD31-4B8C-83A1-F6EECF244321}">
                <p14:modId xmlns:p14="http://schemas.microsoft.com/office/powerpoint/2010/main" val="330788186"/>
              </p:ext>
            </p:extLst>
          </p:nvPr>
        </p:nvGraphicFramePr>
        <p:xfrm>
          <a:off x="979488" y="1825625"/>
          <a:ext cx="10233025"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938026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682B3C1-C41A-947E-6738-F4B285A79281}"/>
              </a:ext>
            </a:extLst>
          </p:cNvPr>
          <p:cNvPicPr>
            <a:picLocks noChangeAspect="1"/>
          </p:cNvPicPr>
          <p:nvPr/>
        </p:nvPicPr>
        <p:blipFill>
          <a:blip r:embed="rId2"/>
          <a:stretch>
            <a:fillRect/>
          </a:stretch>
        </p:blipFill>
        <p:spPr>
          <a:xfrm>
            <a:off x="4515292" y="452450"/>
            <a:ext cx="7078659" cy="5953099"/>
          </a:xfrm>
          <a:prstGeom prst="rect">
            <a:avLst/>
          </a:prstGeom>
        </p:spPr>
      </p:pic>
      <p:sp>
        <p:nvSpPr>
          <p:cNvPr id="4" name="TextBox 3">
            <a:extLst>
              <a:ext uri="{FF2B5EF4-FFF2-40B4-BE49-F238E27FC236}">
                <a16:creationId xmlns:a16="http://schemas.microsoft.com/office/drawing/2014/main" id="{FB49DF2B-662B-839F-AB55-788FD55C352C}"/>
              </a:ext>
            </a:extLst>
          </p:cNvPr>
          <p:cNvSpPr txBox="1"/>
          <p:nvPr/>
        </p:nvSpPr>
        <p:spPr>
          <a:xfrm>
            <a:off x="152400" y="2828834"/>
            <a:ext cx="4131733" cy="1754326"/>
          </a:xfrm>
          <a:prstGeom prst="rect">
            <a:avLst/>
          </a:prstGeom>
          <a:noFill/>
        </p:spPr>
        <p:txBody>
          <a:bodyPr wrap="square">
            <a:spAutoFit/>
          </a:bodyPr>
          <a:lstStyle/>
          <a:p>
            <a:r>
              <a:rPr lang="en-US" b="1" dirty="0">
                <a:latin typeface="Roboto" panose="02000000000000000000" pitchFamily="2" charset="0"/>
                <a:ea typeface="Roboto" panose="02000000000000000000" pitchFamily="2" charset="0"/>
                <a:cs typeface="Roboto" panose="02000000000000000000" pitchFamily="2" charset="0"/>
              </a:rPr>
              <a:t>Analysis</a:t>
            </a:r>
            <a:r>
              <a:rPr lang="en-US" dirty="0"/>
              <a:t>:  </a:t>
            </a:r>
            <a:r>
              <a:rPr lang="en-US" dirty="0">
                <a:solidFill>
                  <a:srgbClr val="202124"/>
                </a:solidFill>
                <a:latin typeface="Roboto" panose="020F0502020204030204" pitchFamily="34" charset="0"/>
              </a:rPr>
              <a:t>Based on the data from NCES on all US 2 year and 4 year only, undergraduate institutions, California and New York are the two highest average annual tuition states by a large margin.</a:t>
            </a:r>
            <a:endParaRPr lang="en-US" dirty="0"/>
          </a:p>
        </p:txBody>
      </p:sp>
    </p:spTree>
    <p:extLst>
      <p:ext uri="{BB962C8B-B14F-4D97-AF65-F5344CB8AC3E}">
        <p14:creationId xmlns:p14="http://schemas.microsoft.com/office/powerpoint/2010/main" val="31310184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B9238AC-1405-6059-95FC-592CDCF47EEF}"/>
              </a:ext>
            </a:extLst>
          </p:cNvPr>
          <p:cNvPicPr>
            <a:picLocks noChangeAspect="1"/>
          </p:cNvPicPr>
          <p:nvPr/>
        </p:nvPicPr>
        <p:blipFill rotWithShape="1">
          <a:blip r:embed="rId2"/>
          <a:srcRect l="-20803" r="20803"/>
          <a:stretch/>
        </p:blipFill>
        <p:spPr>
          <a:xfrm>
            <a:off x="2098631" y="802532"/>
            <a:ext cx="9227264" cy="5252935"/>
          </a:xfrm>
          <a:prstGeom prst="rect">
            <a:avLst/>
          </a:prstGeom>
        </p:spPr>
      </p:pic>
      <p:sp>
        <p:nvSpPr>
          <p:cNvPr id="2" name="TextBox 1">
            <a:extLst>
              <a:ext uri="{FF2B5EF4-FFF2-40B4-BE49-F238E27FC236}">
                <a16:creationId xmlns:a16="http://schemas.microsoft.com/office/drawing/2014/main" id="{19B232ED-FAA0-7A50-9968-286F04A554A5}"/>
              </a:ext>
            </a:extLst>
          </p:cNvPr>
          <p:cNvSpPr txBox="1"/>
          <p:nvPr/>
        </p:nvSpPr>
        <p:spPr>
          <a:xfrm>
            <a:off x="164292" y="2690335"/>
            <a:ext cx="3868677" cy="1477328"/>
          </a:xfrm>
          <a:prstGeom prst="rect">
            <a:avLst/>
          </a:prstGeom>
          <a:noFill/>
        </p:spPr>
        <p:txBody>
          <a:bodyPr wrap="square" rtlCol="0">
            <a:spAutoFit/>
          </a:bodyPr>
          <a:lstStyle/>
          <a:p>
            <a:r>
              <a:rPr lang="en-US" b="1" dirty="0">
                <a:latin typeface="Roboto" panose="02000000000000000000" pitchFamily="2" charset="0"/>
                <a:ea typeface="Roboto" panose="02000000000000000000" pitchFamily="2" charset="0"/>
                <a:cs typeface="Roboto" panose="02000000000000000000" pitchFamily="2" charset="0"/>
              </a:rPr>
              <a:t>Analysis</a:t>
            </a:r>
            <a:r>
              <a:rPr lang="en-US" dirty="0">
                <a:latin typeface="Roboto" panose="02000000000000000000" pitchFamily="2" charset="0"/>
                <a:ea typeface="Roboto" panose="02000000000000000000" pitchFamily="2" charset="0"/>
                <a:cs typeface="Roboto" panose="02000000000000000000" pitchFamily="2" charset="0"/>
              </a:rPr>
              <a:t>:  </a:t>
            </a:r>
            <a:r>
              <a:rPr lang="en-US" dirty="0">
                <a:solidFill>
                  <a:srgbClr val="202124"/>
                </a:solidFill>
                <a:latin typeface="Roboto" panose="020F0502020204030204" pitchFamily="34" charset="0"/>
              </a:rPr>
              <a:t>57.9% of US undergraduate only schools [t</a:t>
            </a:r>
            <a:r>
              <a:rPr lang="en-US" b="0" i="0" dirty="0">
                <a:solidFill>
                  <a:srgbClr val="202124"/>
                </a:solidFill>
                <a:effectLst/>
                <a:latin typeface="Roboto" panose="020F0502020204030204" pitchFamily="34" charset="0"/>
              </a:rPr>
              <a:t>wo-year schools (community colleges and county colleges) and four-year colleges] are public, 2 year.  </a:t>
            </a:r>
            <a:endParaRPr lang="en-US" sz="2000" dirty="0"/>
          </a:p>
        </p:txBody>
      </p:sp>
    </p:spTree>
    <p:extLst>
      <p:ext uri="{BB962C8B-B14F-4D97-AF65-F5344CB8AC3E}">
        <p14:creationId xmlns:p14="http://schemas.microsoft.com/office/powerpoint/2010/main" val="25942736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8BD81F8-882F-50BF-4625-9062EFB9A19B}"/>
              </a:ext>
            </a:extLst>
          </p:cNvPr>
          <p:cNvPicPr>
            <a:picLocks noChangeAspect="1"/>
          </p:cNvPicPr>
          <p:nvPr/>
        </p:nvPicPr>
        <p:blipFill rotWithShape="1">
          <a:blip r:embed="rId2"/>
          <a:srcRect l="-25202" r="25202"/>
          <a:stretch/>
        </p:blipFill>
        <p:spPr>
          <a:xfrm>
            <a:off x="3397127" y="780622"/>
            <a:ext cx="7525891" cy="5296755"/>
          </a:xfrm>
          <a:prstGeom prst="rect">
            <a:avLst/>
          </a:prstGeom>
        </p:spPr>
      </p:pic>
      <p:sp>
        <p:nvSpPr>
          <p:cNvPr id="4" name="TextBox 3">
            <a:extLst>
              <a:ext uri="{FF2B5EF4-FFF2-40B4-BE49-F238E27FC236}">
                <a16:creationId xmlns:a16="http://schemas.microsoft.com/office/drawing/2014/main" id="{48CD4B7A-2F8F-108A-683A-59EED1655ADD}"/>
              </a:ext>
            </a:extLst>
          </p:cNvPr>
          <p:cNvSpPr txBox="1"/>
          <p:nvPr/>
        </p:nvSpPr>
        <p:spPr>
          <a:xfrm>
            <a:off x="220133" y="2628669"/>
            <a:ext cx="4724400" cy="1200329"/>
          </a:xfrm>
          <a:prstGeom prst="rect">
            <a:avLst/>
          </a:prstGeom>
          <a:noFill/>
        </p:spPr>
        <p:txBody>
          <a:bodyPr wrap="square">
            <a:spAutoFit/>
          </a:bodyPr>
          <a:lstStyle/>
          <a:p>
            <a:r>
              <a:rPr lang="en-US" b="1" dirty="0">
                <a:latin typeface="Roboto" panose="02000000000000000000" pitchFamily="2" charset="0"/>
                <a:ea typeface="Roboto" panose="02000000000000000000" pitchFamily="2" charset="0"/>
                <a:cs typeface="Roboto" panose="02000000000000000000" pitchFamily="2" charset="0"/>
              </a:rPr>
              <a:t>Analysis</a:t>
            </a:r>
            <a:r>
              <a:rPr lang="en-US" dirty="0">
                <a:latin typeface="Roboto" panose="02000000000000000000" pitchFamily="2" charset="0"/>
                <a:ea typeface="Roboto" panose="02000000000000000000" pitchFamily="2" charset="0"/>
                <a:cs typeface="Roboto" panose="02000000000000000000" pitchFamily="2" charset="0"/>
              </a:rPr>
              <a:t>:  </a:t>
            </a:r>
            <a:r>
              <a:rPr lang="en-US" dirty="0">
                <a:solidFill>
                  <a:srgbClr val="202124"/>
                </a:solidFill>
                <a:latin typeface="Roboto" panose="020F0502020204030204" pitchFamily="34" charset="0"/>
              </a:rPr>
              <a:t>62.3% of US undergraduate only schools [t</a:t>
            </a:r>
            <a:r>
              <a:rPr lang="en-US" b="0" i="0" dirty="0">
                <a:solidFill>
                  <a:srgbClr val="202124"/>
                </a:solidFill>
                <a:effectLst/>
                <a:latin typeface="Roboto" panose="020F0502020204030204" pitchFamily="34" charset="0"/>
              </a:rPr>
              <a:t>wo-year schools (community colleges and county colleges) and four-year colleges] are </a:t>
            </a:r>
            <a:r>
              <a:rPr lang="en-US" dirty="0">
                <a:solidFill>
                  <a:srgbClr val="202124"/>
                </a:solidFill>
                <a:latin typeface="Roboto" panose="020F0502020204030204" pitchFamily="34" charset="0"/>
              </a:rPr>
              <a:t>2 year. </a:t>
            </a:r>
            <a:r>
              <a:rPr lang="en-US" b="0" i="0" dirty="0">
                <a:solidFill>
                  <a:srgbClr val="202124"/>
                </a:solidFill>
                <a:effectLst/>
                <a:latin typeface="Roboto" panose="020F0502020204030204" pitchFamily="34" charset="0"/>
              </a:rPr>
              <a:t> </a:t>
            </a:r>
            <a:endParaRPr lang="en-US" dirty="0"/>
          </a:p>
        </p:txBody>
      </p:sp>
    </p:spTree>
    <p:extLst>
      <p:ext uri="{BB962C8B-B14F-4D97-AF65-F5344CB8AC3E}">
        <p14:creationId xmlns:p14="http://schemas.microsoft.com/office/powerpoint/2010/main" val="40163773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50D5E7D-336E-BC17-8B9E-294FDDF071ED}"/>
              </a:ext>
            </a:extLst>
          </p:cNvPr>
          <p:cNvSpPr txBox="1"/>
          <p:nvPr/>
        </p:nvSpPr>
        <p:spPr>
          <a:xfrm>
            <a:off x="164670" y="5115951"/>
            <a:ext cx="4077549" cy="369332"/>
          </a:xfrm>
          <a:prstGeom prst="rect">
            <a:avLst/>
          </a:prstGeom>
          <a:noFill/>
        </p:spPr>
        <p:txBody>
          <a:bodyPr wrap="square" rtlCol="0">
            <a:spAutoFit/>
          </a:bodyPr>
          <a:lstStyle/>
          <a:p>
            <a:r>
              <a:rPr lang="en-US" b="1" dirty="0">
                <a:latin typeface="Roboto" panose="02000000000000000000" pitchFamily="2" charset="0"/>
                <a:ea typeface="Roboto" panose="02000000000000000000" pitchFamily="2" charset="0"/>
                <a:cs typeface="Roboto" panose="02000000000000000000" pitchFamily="2" charset="0"/>
              </a:rPr>
              <a:t>Analysis</a:t>
            </a:r>
            <a:r>
              <a:rPr lang="en-US" dirty="0">
                <a:latin typeface="Roboto" panose="02000000000000000000" pitchFamily="2" charset="0"/>
                <a:ea typeface="Roboto" panose="02000000000000000000" pitchFamily="2" charset="0"/>
                <a:cs typeface="Roboto" panose="02000000000000000000" pitchFamily="2" charset="0"/>
              </a:rPr>
              <a:t>:</a:t>
            </a:r>
          </a:p>
        </p:txBody>
      </p:sp>
      <p:sp>
        <p:nvSpPr>
          <p:cNvPr id="5" name="TextBox 4">
            <a:extLst>
              <a:ext uri="{FF2B5EF4-FFF2-40B4-BE49-F238E27FC236}">
                <a16:creationId xmlns:a16="http://schemas.microsoft.com/office/drawing/2014/main" id="{D34AE493-2D57-9D21-C294-9D3000ECC45F}"/>
              </a:ext>
            </a:extLst>
          </p:cNvPr>
          <p:cNvSpPr txBox="1"/>
          <p:nvPr/>
        </p:nvSpPr>
        <p:spPr>
          <a:xfrm>
            <a:off x="164670" y="5717445"/>
            <a:ext cx="7615337" cy="646331"/>
          </a:xfrm>
          <a:prstGeom prst="rect">
            <a:avLst/>
          </a:prstGeom>
          <a:noFill/>
        </p:spPr>
        <p:txBody>
          <a:bodyPr wrap="square">
            <a:spAutoFit/>
          </a:bodyPr>
          <a:lstStyle/>
          <a:p>
            <a:r>
              <a:rPr lang="en-US" dirty="0">
                <a:solidFill>
                  <a:srgbClr val="202124"/>
                </a:solidFill>
                <a:latin typeface="Roboto" panose="020F0502020204030204" pitchFamily="34" charset="0"/>
              </a:rPr>
              <a:t>The 5  year annual tuition average of 2 year and 4 year undergraduate only colleges over all 50 states shows a slightly positive trendline.</a:t>
            </a:r>
            <a:endParaRPr lang="en-US" dirty="0"/>
          </a:p>
        </p:txBody>
      </p:sp>
      <p:pic>
        <p:nvPicPr>
          <p:cNvPr id="9" name="Picture 8">
            <a:extLst>
              <a:ext uri="{FF2B5EF4-FFF2-40B4-BE49-F238E27FC236}">
                <a16:creationId xmlns:a16="http://schemas.microsoft.com/office/drawing/2014/main" id="{41343D0C-D246-1E4C-05A7-1EF132378FA7}"/>
              </a:ext>
            </a:extLst>
          </p:cNvPr>
          <p:cNvPicPr>
            <a:picLocks noChangeAspect="1"/>
          </p:cNvPicPr>
          <p:nvPr/>
        </p:nvPicPr>
        <p:blipFill>
          <a:blip r:embed="rId2"/>
          <a:stretch>
            <a:fillRect/>
          </a:stretch>
        </p:blipFill>
        <p:spPr>
          <a:xfrm>
            <a:off x="4145701" y="817389"/>
            <a:ext cx="7772400" cy="4298562"/>
          </a:xfrm>
          <a:prstGeom prst="rect">
            <a:avLst/>
          </a:prstGeom>
        </p:spPr>
      </p:pic>
    </p:spTree>
    <p:extLst>
      <p:ext uri="{BB962C8B-B14F-4D97-AF65-F5344CB8AC3E}">
        <p14:creationId xmlns:p14="http://schemas.microsoft.com/office/powerpoint/2010/main" val="17276238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50D5E7D-336E-BC17-8B9E-294FDDF071ED}"/>
              </a:ext>
            </a:extLst>
          </p:cNvPr>
          <p:cNvSpPr txBox="1"/>
          <p:nvPr/>
        </p:nvSpPr>
        <p:spPr>
          <a:xfrm>
            <a:off x="164670" y="4931285"/>
            <a:ext cx="4077549" cy="369332"/>
          </a:xfrm>
          <a:prstGeom prst="rect">
            <a:avLst/>
          </a:prstGeom>
          <a:noFill/>
        </p:spPr>
        <p:txBody>
          <a:bodyPr wrap="square" rtlCol="0">
            <a:spAutoFit/>
          </a:bodyPr>
          <a:lstStyle/>
          <a:p>
            <a:r>
              <a:rPr lang="en-US" b="1" dirty="0">
                <a:latin typeface="Roboto" panose="02000000000000000000" pitchFamily="2" charset="0"/>
                <a:ea typeface="Roboto" panose="02000000000000000000" pitchFamily="2" charset="0"/>
                <a:cs typeface="Roboto" panose="02000000000000000000" pitchFamily="2" charset="0"/>
              </a:rPr>
              <a:t>Analysis</a:t>
            </a:r>
            <a:r>
              <a:rPr lang="en-US" dirty="0"/>
              <a:t>:</a:t>
            </a:r>
          </a:p>
        </p:txBody>
      </p:sp>
      <p:pic>
        <p:nvPicPr>
          <p:cNvPr id="8" name="Picture 7" descr="Map&#10;&#10;Description automatically generated">
            <a:extLst>
              <a:ext uri="{FF2B5EF4-FFF2-40B4-BE49-F238E27FC236}">
                <a16:creationId xmlns:a16="http://schemas.microsoft.com/office/drawing/2014/main" id="{1CDA2990-1B5C-210D-70C6-B8607C7E32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66801" y="253784"/>
            <a:ext cx="9883997" cy="4968671"/>
          </a:xfrm>
          <a:prstGeom prst="rect">
            <a:avLst/>
          </a:prstGeom>
        </p:spPr>
      </p:pic>
      <p:sp>
        <p:nvSpPr>
          <p:cNvPr id="5" name="TextBox 4">
            <a:extLst>
              <a:ext uri="{FF2B5EF4-FFF2-40B4-BE49-F238E27FC236}">
                <a16:creationId xmlns:a16="http://schemas.microsoft.com/office/drawing/2014/main" id="{1C0C1FB6-7FD5-321D-2C25-ED344DBA4D63}"/>
              </a:ext>
            </a:extLst>
          </p:cNvPr>
          <p:cNvSpPr txBox="1"/>
          <p:nvPr/>
        </p:nvSpPr>
        <p:spPr>
          <a:xfrm>
            <a:off x="164670" y="5507335"/>
            <a:ext cx="11686128" cy="923330"/>
          </a:xfrm>
          <a:prstGeom prst="rect">
            <a:avLst/>
          </a:prstGeom>
          <a:noFill/>
        </p:spPr>
        <p:txBody>
          <a:bodyPr wrap="square">
            <a:spAutoFit/>
          </a:bodyPr>
          <a:lstStyle/>
          <a:p>
            <a:r>
              <a:rPr lang="en-US" dirty="0">
                <a:solidFill>
                  <a:srgbClr val="202124"/>
                </a:solidFill>
                <a:latin typeface="Roboto" panose="020F0502020204030204" pitchFamily="34" charset="0"/>
              </a:rPr>
              <a:t>Map showing distribution/location of 2 year and 4 year undergraduate only colleges across the USA.  Interesting to see a heavy eastern and southwestern distribution vs a more sparsely populated college presence in the western portion of the mid-west and the northern parts of the US.</a:t>
            </a:r>
            <a:endParaRPr lang="en-US" dirty="0"/>
          </a:p>
        </p:txBody>
      </p:sp>
    </p:spTree>
    <p:extLst>
      <p:ext uri="{BB962C8B-B14F-4D97-AF65-F5344CB8AC3E}">
        <p14:creationId xmlns:p14="http://schemas.microsoft.com/office/powerpoint/2010/main" val="8269796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50D5E7D-336E-BC17-8B9E-294FDDF071ED}"/>
              </a:ext>
            </a:extLst>
          </p:cNvPr>
          <p:cNvSpPr txBox="1"/>
          <p:nvPr/>
        </p:nvSpPr>
        <p:spPr>
          <a:xfrm>
            <a:off x="164670" y="4931285"/>
            <a:ext cx="4077549" cy="369332"/>
          </a:xfrm>
          <a:prstGeom prst="rect">
            <a:avLst/>
          </a:prstGeom>
          <a:noFill/>
        </p:spPr>
        <p:txBody>
          <a:bodyPr wrap="square" rtlCol="0">
            <a:spAutoFit/>
          </a:bodyPr>
          <a:lstStyle/>
          <a:p>
            <a:r>
              <a:rPr lang="en-US" b="1" dirty="0">
                <a:latin typeface="Consolas" panose="020B0609020204030204" pitchFamily="49" charset="0"/>
              </a:rPr>
              <a:t>Analysis</a:t>
            </a:r>
            <a:r>
              <a:rPr lang="en-US" dirty="0"/>
              <a:t>:</a:t>
            </a:r>
          </a:p>
        </p:txBody>
      </p:sp>
      <p:sp>
        <p:nvSpPr>
          <p:cNvPr id="4" name="TextBox 3">
            <a:extLst>
              <a:ext uri="{FF2B5EF4-FFF2-40B4-BE49-F238E27FC236}">
                <a16:creationId xmlns:a16="http://schemas.microsoft.com/office/drawing/2014/main" id="{0C3CAD62-995D-409E-5FA3-34405490F4E0}"/>
              </a:ext>
            </a:extLst>
          </p:cNvPr>
          <p:cNvSpPr txBox="1"/>
          <p:nvPr/>
        </p:nvSpPr>
        <p:spPr>
          <a:xfrm>
            <a:off x="321308" y="5432697"/>
            <a:ext cx="11529490" cy="369332"/>
          </a:xfrm>
          <a:prstGeom prst="rect">
            <a:avLst/>
          </a:prstGeom>
          <a:noFill/>
        </p:spPr>
        <p:txBody>
          <a:bodyPr wrap="square" rtlCol="0">
            <a:spAutoFit/>
          </a:bodyPr>
          <a:lstStyle/>
          <a:p>
            <a:r>
              <a:rPr lang="en-US" dirty="0"/>
              <a:t>***** Thought this one got redone and we will get the new one.  </a:t>
            </a:r>
          </a:p>
        </p:txBody>
      </p:sp>
      <p:pic>
        <p:nvPicPr>
          <p:cNvPr id="5" name="Picture 4" descr="Map&#10;&#10;Description automatically generated">
            <a:extLst>
              <a:ext uri="{FF2B5EF4-FFF2-40B4-BE49-F238E27FC236}">
                <a16:creationId xmlns:a16="http://schemas.microsoft.com/office/drawing/2014/main" id="{11D05191-12A2-91A6-8DA1-DD2AE3E322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3444" y="101387"/>
            <a:ext cx="9655377" cy="4907705"/>
          </a:xfrm>
          <a:prstGeom prst="rect">
            <a:avLst/>
          </a:prstGeom>
        </p:spPr>
      </p:pic>
    </p:spTree>
    <p:extLst>
      <p:ext uri="{BB962C8B-B14F-4D97-AF65-F5344CB8AC3E}">
        <p14:creationId xmlns:p14="http://schemas.microsoft.com/office/powerpoint/2010/main" val="41208800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50D5E7D-336E-BC17-8B9E-294FDDF071ED}"/>
              </a:ext>
            </a:extLst>
          </p:cNvPr>
          <p:cNvSpPr txBox="1"/>
          <p:nvPr/>
        </p:nvSpPr>
        <p:spPr>
          <a:xfrm>
            <a:off x="164670" y="4931285"/>
            <a:ext cx="4077549" cy="369332"/>
          </a:xfrm>
          <a:prstGeom prst="rect">
            <a:avLst/>
          </a:prstGeom>
          <a:noFill/>
        </p:spPr>
        <p:txBody>
          <a:bodyPr wrap="square" rtlCol="0">
            <a:spAutoFit/>
          </a:bodyPr>
          <a:lstStyle/>
          <a:p>
            <a:r>
              <a:rPr lang="en-US" b="1" dirty="0">
                <a:latin typeface="Roboto" panose="02000000000000000000" pitchFamily="2" charset="0"/>
                <a:ea typeface="Roboto" panose="02000000000000000000" pitchFamily="2" charset="0"/>
                <a:cs typeface="Roboto" panose="02000000000000000000" pitchFamily="2" charset="0"/>
              </a:rPr>
              <a:t>Analysis</a:t>
            </a:r>
            <a:r>
              <a:rPr lang="en-US" dirty="0"/>
              <a:t>:</a:t>
            </a:r>
          </a:p>
        </p:txBody>
      </p:sp>
      <p:pic>
        <p:nvPicPr>
          <p:cNvPr id="6" name="Picture 5" descr="Map&#10;&#10;Description automatically generated">
            <a:extLst>
              <a:ext uri="{FF2B5EF4-FFF2-40B4-BE49-F238E27FC236}">
                <a16:creationId xmlns:a16="http://schemas.microsoft.com/office/drawing/2014/main" id="{36D7E3AE-0CC9-4D97-AEF8-2EDB729870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3444" y="331946"/>
            <a:ext cx="8809483" cy="4968671"/>
          </a:xfrm>
          <a:prstGeom prst="rect">
            <a:avLst/>
          </a:prstGeom>
        </p:spPr>
      </p:pic>
      <p:sp>
        <p:nvSpPr>
          <p:cNvPr id="5" name="TextBox 4">
            <a:extLst>
              <a:ext uri="{FF2B5EF4-FFF2-40B4-BE49-F238E27FC236}">
                <a16:creationId xmlns:a16="http://schemas.microsoft.com/office/drawing/2014/main" id="{4CBFF94C-A6BB-3F41-5DCA-98BEE07CFE7A}"/>
              </a:ext>
            </a:extLst>
          </p:cNvPr>
          <p:cNvSpPr txBox="1"/>
          <p:nvPr/>
        </p:nvSpPr>
        <p:spPr>
          <a:xfrm>
            <a:off x="164670" y="5602724"/>
            <a:ext cx="11705598" cy="646331"/>
          </a:xfrm>
          <a:prstGeom prst="rect">
            <a:avLst/>
          </a:prstGeom>
          <a:noFill/>
        </p:spPr>
        <p:txBody>
          <a:bodyPr wrap="square">
            <a:spAutoFit/>
          </a:bodyPr>
          <a:lstStyle/>
          <a:p>
            <a:r>
              <a:rPr lang="en-US" dirty="0">
                <a:solidFill>
                  <a:srgbClr val="202124"/>
                </a:solidFill>
                <a:latin typeface="Roboto" panose="020F0502020204030204" pitchFamily="34" charset="0"/>
              </a:rPr>
              <a:t>Map showing distribution/location of  top 5 highest 5 year tuition average cost in the US.  Analysis shows that they are all on the east coast.</a:t>
            </a:r>
            <a:endParaRPr lang="en-US" dirty="0"/>
          </a:p>
        </p:txBody>
      </p:sp>
    </p:spTree>
    <p:extLst>
      <p:ext uri="{BB962C8B-B14F-4D97-AF65-F5344CB8AC3E}">
        <p14:creationId xmlns:p14="http://schemas.microsoft.com/office/powerpoint/2010/main" val="41607079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50D5E7D-336E-BC17-8B9E-294FDDF071ED}"/>
              </a:ext>
            </a:extLst>
          </p:cNvPr>
          <p:cNvSpPr txBox="1"/>
          <p:nvPr/>
        </p:nvSpPr>
        <p:spPr>
          <a:xfrm>
            <a:off x="164670" y="4931285"/>
            <a:ext cx="4077549" cy="369332"/>
          </a:xfrm>
          <a:prstGeom prst="rect">
            <a:avLst/>
          </a:prstGeom>
          <a:noFill/>
        </p:spPr>
        <p:txBody>
          <a:bodyPr wrap="square" rtlCol="0">
            <a:spAutoFit/>
          </a:bodyPr>
          <a:lstStyle/>
          <a:p>
            <a:r>
              <a:rPr lang="en-US" b="1" dirty="0">
                <a:latin typeface="Roboto" panose="02000000000000000000" pitchFamily="2" charset="0"/>
                <a:ea typeface="Roboto" panose="02000000000000000000" pitchFamily="2" charset="0"/>
                <a:cs typeface="Roboto" panose="02000000000000000000" pitchFamily="2" charset="0"/>
              </a:rPr>
              <a:t>Analysis</a:t>
            </a:r>
            <a:r>
              <a:rPr lang="en-US" dirty="0">
                <a:latin typeface="Roboto" panose="02000000000000000000" pitchFamily="2" charset="0"/>
                <a:ea typeface="Roboto" panose="02000000000000000000" pitchFamily="2" charset="0"/>
                <a:cs typeface="Roboto" panose="02000000000000000000" pitchFamily="2" charset="0"/>
              </a:rPr>
              <a:t>:</a:t>
            </a:r>
          </a:p>
        </p:txBody>
      </p:sp>
      <p:pic>
        <p:nvPicPr>
          <p:cNvPr id="5" name="Picture 4" descr="Map&#10;&#10;Description automatically generated">
            <a:extLst>
              <a:ext uri="{FF2B5EF4-FFF2-40B4-BE49-F238E27FC236}">
                <a16:creationId xmlns:a16="http://schemas.microsoft.com/office/drawing/2014/main" id="{1A38F7CB-572D-A080-B651-C2DF87FB8C5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22133" y="843496"/>
            <a:ext cx="8328665" cy="4272455"/>
          </a:xfrm>
          <a:prstGeom prst="rect">
            <a:avLst/>
          </a:prstGeom>
        </p:spPr>
      </p:pic>
      <p:sp>
        <p:nvSpPr>
          <p:cNvPr id="6" name="TextBox 5">
            <a:extLst>
              <a:ext uri="{FF2B5EF4-FFF2-40B4-BE49-F238E27FC236}">
                <a16:creationId xmlns:a16="http://schemas.microsoft.com/office/drawing/2014/main" id="{B2503BB3-7360-D279-A243-7B8AD15102E6}"/>
              </a:ext>
            </a:extLst>
          </p:cNvPr>
          <p:cNvSpPr txBox="1"/>
          <p:nvPr/>
        </p:nvSpPr>
        <p:spPr>
          <a:xfrm>
            <a:off x="164670" y="5414339"/>
            <a:ext cx="11686128" cy="923330"/>
          </a:xfrm>
          <a:prstGeom prst="rect">
            <a:avLst/>
          </a:prstGeom>
          <a:noFill/>
        </p:spPr>
        <p:txBody>
          <a:bodyPr wrap="square">
            <a:spAutoFit/>
          </a:bodyPr>
          <a:lstStyle/>
          <a:p>
            <a:r>
              <a:rPr lang="en-US" dirty="0">
                <a:solidFill>
                  <a:srgbClr val="202124"/>
                </a:solidFill>
                <a:latin typeface="Roboto" panose="020F0502020204030204" pitchFamily="34" charset="0"/>
              </a:rPr>
              <a:t>Map showing distribution/location of lowest 5, 5 year tuition average cost 2 year and 4 year undergraduate only colleges in the US.  These schools are more distributed within the US than the top 5, but majority still located on the eastern side.</a:t>
            </a:r>
            <a:endParaRPr lang="en-US" dirty="0"/>
          </a:p>
        </p:txBody>
      </p:sp>
    </p:spTree>
    <p:extLst>
      <p:ext uri="{BB962C8B-B14F-4D97-AF65-F5344CB8AC3E}">
        <p14:creationId xmlns:p14="http://schemas.microsoft.com/office/powerpoint/2010/main" val="145042948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hart, scatter chart&#10;&#10;Description automatically generated">
            <a:extLst>
              <a:ext uri="{FF2B5EF4-FFF2-40B4-BE49-F238E27FC236}">
                <a16:creationId xmlns:a16="http://schemas.microsoft.com/office/drawing/2014/main" id="{DC4DECCA-4E76-2255-D807-B68DB2C2EC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46800" y="330200"/>
            <a:ext cx="5130800" cy="6151046"/>
          </a:xfrm>
          <a:prstGeom prst="rect">
            <a:avLst/>
          </a:prstGeom>
        </p:spPr>
      </p:pic>
      <p:sp>
        <p:nvSpPr>
          <p:cNvPr id="8" name="TextBox 7">
            <a:extLst>
              <a:ext uri="{FF2B5EF4-FFF2-40B4-BE49-F238E27FC236}">
                <a16:creationId xmlns:a16="http://schemas.microsoft.com/office/drawing/2014/main" id="{02B04A46-E293-9E8E-D8E3-5CDC1EFD19DF}"/>
              </a:ext>
            </a:extLst>
          </p:cNvPr>
          <p:cNvSpPr txBox="1"/>
          <p:nvPr/>
        </p:nvSpPr>
        <p:spPr>
          <a:xfrm>
            <a:off x="338668" y="2608703"/>
            <a:ext cx="5706533" cy="1477328"/>
          </a:xfrm>
          <a:prstGeom prst="rect">
            <a:avLst/>
          </a:prstGeom>
          <a:noFill/>
        </p:spPr>
        <p:txBody>
          <a:bodyPr wrap="square">
            <a:spAutoFit/>
          </a:bodyPr>
          <a:lstStyle/>
          <a:p>
            <a:r>
              <a:rPr lang="en-US" b="1" dirty="0">
                <a:latin typeface="Roboto" panose="02000000000000000000" pitchFamily="2" charset="0"/>
                <a:ea typeface="Roboto" panose="02000000000000000000" pitchFamily="2" charset="0"/>
                <a:cs typeface="Roboto" panose="02000000000000000000" pitchFamily="2" charset="0"/>
              </a:rPr>
              <a:t>Analysis</a:t>
            </a:r>
            <a:r>
              <a:rPr lang="en-US" dirty="0"/>
              <a:t>:  </a:t>
            </a:r>
            <a:r>
              <a:rPr lang="en-US" dirty="0">
                <a:solidFill>
                  <a:srgbClr val="202124"/>
                </a:solidFill>
                <a:latin typeface="Roboto" panose="020F0502020204030204" pitchFamily="34" charset="0"/>
              </a:rPr>
              <a:t>Scatterplot displaying the distribution of the lowest 5 schools (2/4 </a:t>
            </a:r>
            <a:r>
              <a:rPr lang="en-US" dirty="0" err="1">
                <a:solidFill>
                  <a:srgbClr val="202124"/>
                </a:solidFill>
                <a:latin typeface="Roboto" panose="020F0502020204030204" pitchFamily="34" charset="0"/>
              </a:rPr>
              <a:t>yr</a:t>
            </a:r>
            <a:r>
              <a:rPr lang="en-US" dirty="0">
                <a:solidFill>
                  <a:srgbClr val="202124"/>
                </a:solidFill>
                <a:latin typeface="Roboto" panose="020F0502020204030204" pitchFamily="34" charset="0"/>
              </a:rPr>
              <a:t> based on 5 year average) and the highest 5 schools.   The data showing the lowest schools are military academies which are differently funded (therefore $0 tuition data)</a:t>
            </a:r>
            <a:endParaRPr lang="en-US" dirty="0"/>
          </a:p>
        </p:txBody>
      </p:sp>
    </p:spTree>
    <p:extLst>
      <p:ext uri="{BB962C8B-B14F-4D97-AF65-F5344CB8AC3E}">
        <p14:creationId xmlns:p14="http://schemas.microsoft.com/office/powerpoint/2010/main" val="24991974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 scatter chart&#10;&#10;Description automatically generated">
            <a:extLst>
              <a:ext uri="{FF2B5EF4-FFF2-40B4-BE49-F238E27FC236}">
                <a16:creationId xmlns:a16="http://schemas.microsoft.com/office/drawing/2014/main" id="{EE3D6A38-1EEE-AB9D-B4F8-396A9B1750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24549" y="296333"/>
            <a:ext cx="5319183" cy="6376888"/>
          </a:xfrm>
          <a:prstGeom prst="rect">
            <a:avLst/>
          </a:prstGeom>
        </p:spPr>
      </p:pic>
      <p:sp>
        <p:nvSpPr>
          <p:cNvPr id="8" name="TextBox 7">
            <a:extLst>
              <a:ext uri="{FF2B5EF4-FFF2-40B4-BE49-F238E27FC236}">
                <a16:creationId xmlns:a16="http://schemas.microsoft.com/office/drawing/2014/main" id="{B0BDE3B2-E722-62AD-C39C-79ACF2C12FDE}"/>
              </a:ext>
            </a:extLst>
          </p:cNvPr>
          <p:cNvSpPr txBox="1"/>
          <p:nvPr/>
        </p:nvSpPr>
        <p:spPr>
          <a:xfrm>
            <a:off x="251882" y="2746113"/>
            <a:ext cx="5672667" cy="1477328"/>
          </a:xfrm>
          <a:prstGeom prst="rect">
            <a:avLst/>
          </a:prstGeom>
          <a:noFill/>
        </p:spPr>
        <p:txBody>
          <a:bodyPr wrap="square">
            <a:spAutoFit/>
          </a:bodyPr>
          <a:lstStyle/>
          <a:p>
            <a:r>
              <a:rPr lang="en-US" b="1" dirty="0">
                <a:latin typeface="Roboto" panose="02000000000000000000" pitchFamily="2" charset="0"/>
                <a:ea typeface="Roboto" panose="02000000000000000000" pitchFamily="2" charset="0"/>
                <a:cs typeface="Roboto" panose="02000000000000000000" pitchFamily="2" charset="0"/>
              </a:rPr>
              <a:t>Analysis</a:t>
            </a:r>
            <a:r>
              <a:rPr lang="en-US" dirty="0"/>
              <a:t>:  </a:t>
            </a:r>
            <a:r>
              <a:rPr lang="en-US" dirty="0">
                <a:solidFill>
                  <a:srgbClr val="202124"/>
                </a:solidFill>
                <a:latin typeface="Roboto" panose="020F0502020204030204" pitchFamily="34" charset="0"/>
              </a:rPr>
              <a:t>Scatterplot displaying the distribution of the lowest 5 schools (2/4 </a:t>
            </a:r>
            <a:r>
              <a:rPr lang="en-US" dirty="0" err="1">
                <a:solidFill>
                  <a:srgbClr val="202124"/>
                </a:solidFill>
                <a:latin typeface="Roboto" panose="020F0502020204030204" pitchFamily="34" charset="0"/>
              </a:rPr>
              <a:t>yr</a:t>
            </a:r>
            <a:r>
              <a:rPr lang="en-US" dirty="0">
                <a:solidFill>
                  <a:srgbClr val="202124"/>
                </a:solidFill>
                <a:latin typeface="Roboto" panose="020F0502020204030204" pitchFamily="34" charset="0"/>
              </a:rPr>
              <a:t> based on 5 </a:t>
            </a:r>
            <a:r>
              <a:rPr lang="en-US">
                <a:solidFill>
                  <a:srgbClr val="202124"/>
                </a:solidFill>
                <a:latin typeface="Roboto" panose="020F0502020204030204" pitchFamily="34" charset="0"/>
              </a:rPr>
              <a:t>year tuition average cost) </a:t>
            </a:r>
            <a:r>
              <a:rPr lang="en-US" dirty="0">
                <a:solidFill>
                  <a:srgbClr val="202124"/>
                </a:solidFill>
                <a:latin typeface="Roboto" panose="020F0502020204030204" pitchFamily="34" charset="0"/>
              </a:rPr>
              <a:t>and the highest 5 schools.   This provides a visual of the significant annual tuition average difference across the 10 schools overall.</a:t>
            </a:r>
            <a:endParaRPr lang="en-US" dirty="0"/>
          </a:p>
        </p:txBody>
      </p:sp>
    </p:spTree>
    <p:extLst>
      <p:ext uri="{BB962C8B-B14F-4D97-AF65-F5344CB8AC3E}">
        <p14:creationId xmlns:p14="http://schemas.microsoft.com/office/powerpoint/2010/main" val="14754701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31468D-791E-93F6-31F9-35FE3DF51F31}"/>
              </a:ext>
            </a:extLst>
          </p:cNvPr>
          <p:cNvSpPr>
            <a:spLocks noGrp="1"/>
          </p:cNvSpPr>
          <p:nvPr>
            <p:ph type="title"/>
          </p:nvPr>
        </p:nvSpPr>
        <p:spPr>
          <a:xfrm>
            <a:off x="4771208" y="416560"/>
            <a:ext cx="7260336" cy="863600"/>
          </a:xfrm>
        </p:spPr>
        <p:txBody>
          <a:bodyPr vert="horz" lIns="91440" tIns="45720" rIns="91440" bIns="45720" rtlCol="0" anchor="ctr">
            <a:noAutofit/>
          </a:bodyPr>
          <a:lstStyle/>
          <a:p>
            <a:pPr algn="ctr"/>
            <a:r>
              <a:rPr lang="en-US" sz="2000" b="1" dirty="0">
                <a:ea typeface="+mn-ea"/>
                <a:cs typeface="+mn-cs"/>
              </a:rPr>
              <a:t>This research study will answer </a:t>
            </a:r>
            <a:br>
              <a:rPr lang="en-US" sz="2000" b="1" dirty="0">
                <a:ea typeface="+mn-ea"/>
                <a:cs typeface="+mn-cs"/>
              </a:rPr>
            </a:br>
            <a:r>
              <a:rPr lang="en-US" sz="2000" b="1" dirty="0">
                <a:ea typeface="+mn-ea"/>
                <a:cs typeface="+mn-cs"/>
              </a:rPr>
              <a:t>the following questions:</a:t>
            </a:r>
            <a:endParaRPr lang="en-US" sz="2000" b="1" dirty="0"/>
          </a:p>
        </p:txBody>
      </p:sp>
      <p:pic>
        <p:nvPicPr>
          <p:cNvPr id="7" name="Picture 6" descr="High angle view of a rolled paper, brown notebook, and black notepad on a wooden table">
            <a:extLst>
              <a:ext uri="{FF2B5EF4-FFF2-40B4-BE49-F238E27FC236}">
                <a16:creationId xmlns:a16="http://schemas.microsoft.com/office/drawing/2014/main" id="{AF62884F-A6DC-6787-74B7-4C591A1BB094}"/>
              </a:ext>
            </a:extLst>
          </p:cNvPr>
          <p:cNvPicPr>
            <a:picLocks noChangeAspect="1"/>
          </p:cNvPicPr>
          <p:nvPr/>
        </p:nvPicPr>
        <p:blipFill rotWithShape="1">
          <a:blip r:embed="rId3"/>
          <a:srcRect l="1273" r="53607" b="-1"/>
          <a:stretch/>
        </p:blipFill>
        <p:spPr>
          <a:xfrm>
            <a:off x="-5597" y="10"/>
            <a:ext cx="4394717" cy="6857990"/>
          </a:xfrm>
          <a:prstGeom prst="rect">
            <a:avLst/>
          </a:prstGeom>
        </p:spPr>
      </p:pic>
      <p:sp>
        <p:nvSpPr>
          <p:cNvPr id="5" name="TextBox 4">
            <a:extLst>
              <a:ext uri="{FF2B5EF4-FFF2-40B4-BE49-F238E27FC236}">
                <a16:creationId xmlns:a16="http://schemas.microsoft.com/office/drawing/2014/main" id="{8297C5DD-D306-0313-1820-B886B20AE988}"/>
              </a:ext>
            </a:extLst>
          </p:cNvPr>
          <p:cNvSpPr txBox="1"/>
          <p:nvPr/>
        </p:nvSpPr>
        <p:spPr>
          <a:xfrm>
            <a:off x="4460240" y="1417382"/>
            <a:ext cx="7659326" cy="5318698"/>
          </a:xfrm>
          <a:prstGeom prst="rect">
            <a:avLst/>
          </a:prstGeom>
        </p:spPr>
        <p:txBody>
          <a:bodyPr vert="horz" lIns="91440" tIns="45720" rIns="91440" bIns="45720" rtlCol="0">
            <a:normAutofit/>
          </a:bodyPr>
          <a:lstStyle/>
          <a:p>
            <a:pPr marL="171450" indent="-171450">
              <a:lnSpc>
                <a:spcPct val="200000"/>
              </a:lnSpc>
              <a:buFont typeface="Wingdings" panose="05000000000000000000" pitchFamily="2" charset="2"/>
              <a:buChar char="q"/>
            </a:pPr>
            <a:r>
              <a:rPr lang="en-US" sz="1200" dirty="0">
                <a:latin typeface="+mj-lt"/>
              </a:rPr>
              <a:t> Which 5 states had the lowest &amp; highest average tuition fees in a public out-of-state institution year 2021 </a:t>
            </a:r>
          </a:p>
          <a:p>
            <a:pPr marL="171450" indent="-171450">
              <a:lnSpc>
                <a:spcPct val="200000"/>
              </a:lnSpc>
              <a:buFont typeface="Wingdings" panose="05000000000000000000" pitchFamily="2" charset="2"/>
              <a:buChar char="q"/>
            </a:pPr>
            <a:r>
              <a:rPr lang="en-US" sz="1200" dirty="0">
                <a:latin typeface="+mj-lt"/>
              </a:rPr>
              <a:t>Which 5 states had the lowest &amp; highest average tuition fees  in a public out-of-state type institution year 2019 </a:t>
            </a:r>
          </a:p>
          <a:p>
            <a:pPr marL="171450" indent="-171450">
              <a:buFont typeface="Wingdings" panose="05000000000000000000" pitchFamily="2" charset="2"/>
              <a:buChar char="q"/>
            </a:pPr>
            <a:r>
              <a:rPr lang="en-US" sz="1200" dirty="0">
                <a:latin typeface="+mj-lt"/>
              </a:rPr>
              <a:t>What the average percentage tuition increase in tuition cost in a public out-of-state type institution year 2019 – 2021</a:t>
            </a:r>
          </a:p>
          <a:p>
            <a:pPr marL="171450" indent="-171450">
              <a:buFont typeface="Wingdings" panose="05000000000000000000" pitchFamily="2" charset="2"/>
              <a:buChar char="q"/>
            </a:pPr>
            <a:r>
              <a:rPr lang="en-US" sz="1200" dirty="0">
                <a:latin typeface="+mj-lt"/>
              </a:rPr>
              <a:t>Does tuition increase every year?</a:t>
            </a:r>
          </a:p>
          <a:p>
            <a:pPr marL="171450" indent="-171450">
              <a:buFont typeface="Wingdings" panose="05000000000000000000" pitchFamily="2" charset="2"/>
              <a:buChar char="q"/>
            </a:pPr>
            <a:r>
              <a:rPr lang="en-US" sz="1200" dirty="0">
                <a:latin typeface="+mj-lt"/>
              </a:rPr>
              <a:t>Can one afford to get a 4 year undergraduate degree with a budget of $10000 per year on expenses (tuition &amp; room/board)</a:t>
            </a:r>
          </a:p>
          <a:p>
            <a:pPr marL="171450" indent="-171450">
              <a:buFont typeface="Wingdings" panose="05000000000000000000" pitchFamily="2" charset="2"/>
              <a:buChar char="q"/>
            </a:pPr>
            <a:r>
              <a:rPr lang="en-US" sz="1200" dirty="0">
                <a:latin typeface="+mj-lt"/>
              </a:rPr>
              <a:t>What type of institution would one go to on a tight budget to pursue an undergraduate education?</a:t>
            </a:r>
          </a:p>
          <a:p>
            <a:pPr marL="171450" indent="-171450">
              <a:buFont typeface="Wingdings" panose="05000000000000000000" pitchFamily="2" charset="2"/>
              <a:buChar char="q"/>
            </a:pPr>
            <a:r>
              <a:rPr lang="en-US" sz="1200" dirty="0">
                <a:latin typeface="+mj-lt"/>
              </a:rPr>
              <a:t>What’s the average 4 year  undergraduate cost of a private institution?</a:t>
            </a:r>
          </a:p>
          <a:p>
            <a:pPr marL="171450" indent="-171450">
              <a:buFont typeface="Wingdings" panose="05000000000000000000" pitchFamily="2" charset="2"/>
              <a:buChar char="q"/>
            </a:pPr>
            <a:endParaRPr lang="en-US" sz="1200" dirty="0">
              <a:latin typeface="+mj-lt"/>
            </a:endParaRPr>
          </a:p>
          <a:p>
            <a:pPr marL="171450" indent="-171450">
              <a:buFont typeface="Wingdings" panose="05000000000000000000" pitchFamily="2" charset="2"/>
              <a:buChar char="q"/>
            </a:pPr>
            <a:endParaRPr lang="en-US" sz="1200" dirty="0">
              <a:latin typeface="+mj-lt"/>
            </a:endParaRPr>
          </a:p>
          <a:p>
            <a:pPr marL="171450" indent="-171450">
              <a:buFont typeface="Wingdings" panose="05000000000000000000" pitchFamily="2" charset="2"/>
              <a:buChar char="q"/>
            </a:pPr>
            <a:endParaRPr lang="en-US" sz="1200" dirty="0">
              <a:latin typeface="+mj-lt"/>
            </a:endParaRPr>
          </a:p>
          <a:p>
            <a:pPr marL="171450" indent="-171450">
              <a:buFont typeface="Wingdings" panose="05000000000000000000" pitchFamily="2" charset="2"/>
              <a:buChar char="q"/>
            </a:pPr>
            <a:endParaRPr lang="en-US" sz="1200" dirty="0">
              <a:latin typeface="+mj-lt"/>
            </a:endParaRPr>
          </a:p>
          <a:p>
            <a:endParaRPr lang="en-US" sz="1200" dirty="0">
              <a:latin typeface="+mj-lt"/>
            </a:endParaRPr>
          </a:p>
          <a:p>
            <a:endParaRPr lang="en-US" sz="1200" dirty="0">
              <a:latin typeface="+mj-lt"/>
            </a:endParaRPr>
          </a:p>
          <a:p>
            <a:pPr marL="171450" indent="-228600" defTabSz="914400">
              <a:lnSpc>
                <a:spcPct val="110000"/>
              </a:lnSpc>
              <a:spcAft>
                <a:spcPts val="600"/>
              </a:spcAft>
              <a:buSzPct val="125000"/>
              <a:buFont typeface="Arial" panose="020B0604020202020204" pitchFamily="34" charset="0"/>
              <a:buChar char="•"/>
            </a:pPr>
            <a:endParaRPr lang="en-US" sz="500" b="0" dirty="0">
              <a:effectLst/>
            </a:endParaRPr>
          </a:p>
          <a:p>
            <a:pPr indent="-228600" defTabSz="914400">
              <a:lnSpc>
                <a:spcPct val="110000"/>
              </a:lnSpc>
              <a:spcAft>
                <a:spcPts val="600"/>
              </a:spcAft>
              <a:buSzPct val="125000"/>
              <a:buFont typeface="Arial" panose="020B0604020202020204" pitchFamily="34" charset="0"/>
              <a:buChar char="•"/>
            </a:pPr>
            <a:endParaRPr lang="en-US" sz="500" b="0" dirty="0">
              <a:effectLst/>
            </a:endParaRPr>
          </a:p>
        </p:txBody>
      </p:sp>
    </p:spTree>
    <p:extLst>
      <p:ext uri="{BB962C8B-B14F-4D97-AF65-F5344CB8AC3E}">
        <p14:creationId xmlns:p14="http://schemas.microsoft.com/office/powerpoint/2010/main" val="2177603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AutoShape 8">
            <a:extLst>
              <a:ext uri="{FF2B5EF4-FFF2-40B4-BE49-F238E27FC236}">
                <a16:creationId xmlns:a16="http://schemas.microsoft.com/office/drawing/2014/main" id="{AACEE9FA-3C3C-7257-5E75-0B6CB8067937}"/>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 name="TextBox 1">
            <a:extLst>
              <a:ext uri="{FF2B5EF4-FFF2-40B4-BE49-F238E27FC236}">
                <a16:creationId xmlns:a16="http://schemas.microsoft.com/office/drawing/2014/main" id="{50835581-6142-EF32-1DA5-9568FA1ED3AC}"/>
              </a:ext>
            </a:extLst>
          </p:cNvPr>
          <p:cNvSpPr txBox="1"/>
          <p:nvPr/>
        </p:nvSpPr>
        <p:spPr>
          <a:xfrm>
            <a:off x="239098" y="4965405"/>
            <a:ext cx="2482837" cy="369332"/>
          </a:xfrm>
          <a:prstGeom prst="rect">
            <a:avLst/>
          </a:prstGeom>
          <a:noFill/>
        </p:spPr>
        <p:txBody>
          <a:bodyPr wrap="square" rtlCol="0">
            <a:spAutoFit/>
          </a:bodyPr>
          <a:lstStyle/>
          <a:p>
            <a:r>
              <a:rPr lang="en-US" b="1" dirty="0">
                <a:latin typeface="Consolas" panose="020B0609020204030204" pitchFamily="49" charset="0"/>
              </a:rPr>
              <a:t>Analysis</a:t>
            </a:r>
            <a:r>
              <a:rPr lang="en-US" dirty="0"/>
              <a:t>:</a:t>
            </a:r>
          </a:p>
        </p:txBody>
      </p:sp>
      <p:pic>
        <p:nvPicPr>
          <p:cNvPr id="3" name="Picture 2">
            <a:extLst>
              <a:ext uri="{FF2B5EF4-FFF2-40B4-BE49-F238E27FC236}">
                <a16:creationId xmlns:a16="http://schemas.microsoft.com/office/drawing/2014/main" id="{63B971E5-6783-6E6D-155F-3F939DD92CC9}"/>
              </a:ext>
            </a:extLst>
          </p:cNvPr>
          <p:cNvPicPr>
            <a:picLocks noChangeAspect="1"/>
          </p:cNvPicPr>
          <p:nvPr/>
        </p:nvPicPr>
        <p:blipFill>
          <a:blip r:embed="rId2"/>
          <a:stretch>
            <a:fillRect/>
          </a:stretch>
        </p:blipFill>
        <p:spPr>
          <a:xfrm>
            <a:off x="7910672" y="753850"/>
            <a:ext cx="4017168" cy="2818358"/>
          </a:xfrm>
          <a:prstGeom prst="rect">
            <a:avLst/>
          </a:prstGeom>
        </p:spPr>
      </p:pic>
      <p:pic>
        <p:nvPicPr>
          <p:cNvPr id="4" name="Picture 3">
            <a:extLst>
              <a:ext uri="{FF2B5EF4-FFF2-40B4-BE49-F238E27FC236}">
                <a16:creationId xmlns:a16="http://schemas.microsoft.com/office/drawing/2014/main" id="{C3CF2AB9-262E-C994-4836-E69D135EF7CF}"/>
              </a:ext>
            </a:extLst>
          </p:cNvPr>
          <p:cNvPicPr>
            <a:picLocks noChangeAspect="1"/>
          </p:cNvPicPr>
          <p:nvPr/>
        </p:nvPicPr>
        <p:blipFill>
          <a:blip r:embed="rId3"/>
          <a:stretch>
            <a:fillRect/>
          </a:stretch>
        </p:blipFill>
        <p:spPr>
          <a:xfrm>
            <a:off x="3647248" y="3639934"/>
            <a:ext cx="4017170" cy="3124281"/>
          </a:xfrm>
          <a:prstGeom prst="rect">
            <a:avLst/>
          </a:prstGeom>
        </p:spPr>
      </p:pic>
      <p:pic>
        <p:nvPicPr>
          <p:cNvPr id="5" name="Picture 4">
            <a:extLst>
              <a:ext uri="{FF2B5EF4-FFF2-40B4-BE49-F238E27FC236}">
                <a16:creationId xmlns:a16="http://schemas.microsoft.com/office/drawing/2014/main" id="{B372D284-E38C-4EA7-9450-67D86A8154AA}"/>
              </a:ext>
            </a:extLst>
          </p:cNvPr>
          <p:cNvPicPr>
            <a:picLocks noChangeAspect="1"/>
          </p:cNvPicPr>
          <p:nvPr/>
        </p:nvPicPr>
        <p:blipFill>
          <a:blip r:embed="rId4"/>
          <a:stretch>
            <a:fillRect/>
          </a:stretch>
        </p:blipFill>
        <p:spPr>
          <a:xfrm>
            <a:off x="7910672" y="3647192"/>
            <a:ext cx="4017168" cy="3124281"/>
          </a:xfrm>
          <a:prstGeom prst="rect">
            <a:avLst/>
          </a:prstGeom>
        </p:spPr>
      </p:pic>
      <p:pic>
        <p:nvPicPr>
          <p:cNvPr id="6" name="Picture 5">
            <a:extLst>
              <a:ext uri="{FF2B5EF4-FFF2-40B4-BE49-F238E27FC236}">
                <a16:creationId xmlns:a16="http://schemas.microsoft.com/office/drawing/2014/main" id="{5E026AF5-942A-CBBA-B568-A3317B375AA7}"/>
              </a:ext>
            </a:extLst>
          </p:cNvPr>
          <p:cNvPicPr>
            <a:picLocks noChangeAspect="1"/>
          </p:cNvPicPr>
          <p:nvPr/>
        </p:nvPicPr>
        <p:blipFill>
          <a:blip r:embed="rId5"/>
          <a:stretch>
            <a:fillRect/>
          </a:stretch>
        </p:blipFill>
        <p:spPr>
          <a:xfrm>
            <a:off x="3634630" y="753850"/>
            <a:ext cx="4042406" cy="2818358"/>
          </a:xfrm>
          <a:prstGeom prst="rect">
            <a:avLst/>
          </a:prstGeom>
        </p:spPr>
      </p:pic>
    </p:spTree>
    <p:extLst>
      <p:ext uri="{BB962C8B-B14F-4D97-AF65-F5344CB8AC3E}">
        <p14:creationId xmlns:p14="http://schemas.microsoft.com/office/powerpoint/2010/main" val="7712381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AutoShape 8">
            <a:extLst>
              <a:ext uri="{FF2B5EF4-FFF2-40B4-BE49-F238E27FC236}">
                <a16:creationId xmlns:a16="http://schemas.microsoft.com/office/drawing/2014/main" id="{AACEE9FA-3C3C-7257-5E75-0B6CB8067937}"/>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 name="TextBox 1">
            <a:extLst>
              <a:ext uri="{FF2B5EF4-FFF2-40B4-BE49-F238E27FC236}">
                <a16:creationId xmlns:a16="http://schemas.microsoft.com/office/drawing/2014/main" id="{50835581-6142-EF32-1DA5-9568FA1ED3AC}"/>
              </a:ext>
            </a:extLst>
          </p:cNvPr>
          <p:cNvSpPr txBox="1"/>
          <p:nvPr/>
        </p:nvSpPr>
        <p:spPr>
          <a:xfrm>
            <a:off x="239098" y="4965405"/>
            <a:ext cx="2482837" cy="369332"/>
          </a:xfrm>
          <a:prstGeom prst="rect">
            <a:avLst/>
          </a:prstGeom>
          <a:noFill/>
        </p:spPr>
        <p:txBody>
          <a:bodyPr wrap="square" rtlCol="0">
            <a:spAutoFit/>
          </a:bodyPr>
          <a:lstStyle/>
          <a:p>
            <a:r>
              <a:rPr lang="en-US" b="1" dirty="0">
                <a:latin typeface="Consolas" panose="020B0609020204030204" pitchFamily="49" charset="0"/>
              </a:rPr>
              <a:t>Analysis</a:t>
            </a:r>
            <a:r>
              <a:rPr lang="en-US" dirty="0"/>
              <a:t>:</a:t>
            </a:r>
          </a:p>
        </p:txBody>
      </p:sp>
      <p:pic>
        <p:nvPicPr>
          <p:cNvPr id="8" name="Picture 7">
            <a:extLst>
              <a:ext uri="{FF2B5EF4-FFF2-40B4-BE49-F238E27FC236}">
                <a16:creationId xmlns:a16="http://schemas.microsoft.com/office/drawing/2014/main" id="{D8900015-4A82-05CD-2663-003989374E2A}"/>
              </a:ext>
            </a:extLst>
          </p:cNvPr>
          <p:cNvPicPr>
            <a:picLocks noChangeAspect="1"/>
          </p:cNvPicPr>
          <p:nvPr/>
        </p:nvPicPr>
        <p:blipFill>
          <a:blip r:embed="rId2"/>
          <a:stretch>
            <a:fillRect/>
          </a:stretch>
        </p:blipFill>
        <p:spPr>
          <a:xfrm>
            <a:off x="4084321" y="1211038"/>
            <a:ext cx="3983164" cy="2716552"/>
          </a:xfrm>
          <a:prstGeom prst="rect">
            <a:avLst/>
          </a:prstGeom>
        </p:spPr>
      </p:pic>
      <p:pic>
        <p:nvPicPr>
          <p:cNvPr id="11" name="Picture 10">
            <a:extLst>
              <a:ext uri="{FF2B5EF4-FFF2-40B4-BE49-F238E27FC236}">
                <a16:creationId xmlns:a16="http://schemas.microsoft.com/office/drawing/2014/main" id="{E24D45C7-16CB-B7AB-9D73-F3591972714B}"/>
              </a:ext>
            </a:extLst>
          </p:cNvPr>
          <p:cNvPicPr>
            <a:picLocks noChangeAspect="1"/>
          </p:cNvPicPr>
          <p:nvPr/>
        </p:nvPicPr>
        <p:blipFill>
          <a:blip r:embed="rId3"/>
          <a:stretch>
            <a:fillRect/>
          </a:stretch>
        </p:blipFill>
        <p:spPr>
          <a:xfrm>
            <a:off x="4084321" y="3991429"/>
            <a:ext cx="3983164" cy="2716552"/>
          </a:xfrm>
          <a:prstGeom prst="rect">
            <a:avLst/>
          </a:prstGeom>
        </p:spPr>
      </p:pic>
      <p:pic>
        <p:nvPicPr>
          <p:cNvPr id="13" name="Picture 12">
            <a:extLst>
              <a:ext uri="{FF2B5EF4-FFF2-40B4-BE49-F238E27FC236}">
                <a16:creationId xmlns:a16="http://schemas.microsoft.com/office/drawing/2014/main" id="{3EAF25B4-0B6E-7EC5-4133-BC5C40F85639}"/>
              </a:ext>
            </a:extLst>
          </p:cNvPr>
          <p:cNvPicPr>
            <a:picLocks noChangeAspect="1"/>
          </p:cNvPicPr>
          <p:nvPr/>
        </p:nvPicPr>
        <p:blipFill>
          <a:blip r:embed="rId4"/>
          <a:stretch>
            <a:fillRect/>
          </a:stretch>
        </p:blipFill>
        <p:spPr>
          <a:xfrm>
            <a:off x="8168641" y="3997159"/>
            <a:ext cx="3863892" cy="2710822"/>
          </a:xfrm>
          <a:prstGeom prst="rect">
            <a:avLst/>
          </a:prstGeom>
        </p:spPr>
      </p:pic>
      <p:pic>
        <p:nvPicPr>
          <p:cNvPr id="15" name="Picture 14">
            <a:extLst>
              <a:ext uri="{FF2B5EF4-FFF2-40B4-BE49-F238E27FC236}">
                <a16:creationId xmlns:a16="http://schemas.microsoft.com/office/drawing/2014/main" id="{81A0089D-653D-A3D8-24D3-112C77A38467}"/>
              </a:ext>
            </a:extLst>
          </p:cNvPr>
          <p:cNvPicPr>
            <a:picLocks noChangeAspect="1"/>
          </p:cNvPicPr>
          <p:nvPr/>
        </p:nvPicPr>
        <p:blipFill>
          <a:blip r:embed="rId5"/>
          <a:stretch>
            <a:fillRect/>
          </a:stretch>
        </p:blipFill>
        <p:spPr>
          <a:xfrm>
            <a:off x="8168640" y="1185293"/>
            <a:ext cx="3863891" cy="2742297"/>
          </a:xfrm>
          <a:prstGeom prst="rect">
            <a:avLst/>
          </a:prstGeom>
        </p:spPr>
      </p:pic>
    </p:spTree>
    <p:extLst>
      <p:ext uri="{BB962C8B-B14F-4D97-AF65-F5344CB8AC3E}">
        <p14:creationId xmlns:p14="http://schemas.microsoft.com/office/powerpoint/2010/main" val="309240481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0835581-6142-EF32-1DA5-9568FA1ED3AC}"/>
              </a:ext>
            </a:extLst>
          </p:cNvPr>
          <p:cNvSpPr txBox="1"/>
          <p:nvPr/>
        </p:nvSpPr>
        <p:spPr>
          <a:xfrm>
            <a:off x="239098" y="4965405"/>
            <a:ext cx="2482837" cy="369332"/>
          </a:xfrm>
          <a:prstGeom prst="rect">
            <a:avLst/>
          </a:prstGeom>
          <a:noFill/>
        </p:spPr>
        <p:txBody>
          <a:bodyPr wrap="square" rtlCol="0">
            <a:spAutoFit/>
          </a:bodyPr>
          <a:lstStyle/>
          <a:p>
            <a:r>
              <a:rPr lang="en-US" b="1" dirty="0">
                <a:latin typeface="Consolas" panose="020B0609020204030204" pitchFamily="49" charset="0"/>
              </a:rPr>
              <a:t>Analysis</a:t>
            </a:r>
            <a:r>
              <a:rPr lang="en-US" dirty="0"/>
              <a:t>:</a:t>
            </a:r>
          </a:p>
        </p:txBody>
      </p:sp>
      <p:sp>
        <p:nvSpPr>
          <p:cNvPr id="5" name="TextBox 4">
            <a:extLst>
              <a:ext uri="{FF2B5EF4-FFF2-40B4-BE49-F238E27FC236}">
                <a16:creationId xmlns:a16="http://schemas.microsoft.com/office/drawing/2014/main" id="{4A86C357-9C5F-4A20-FAD6-A0D74D88289C}"/>
              </a:ext>
            </a:extLst>
          </p:cNvPr>
          <p:cNvSpPr txBox="1"/>
          <p:nvPr/>
        </p:nvSpPr>
        <p:spPr>
          <a:xfrm>
            <a:off x="132080" y="5415280"/>
            <a:ext cx="2753360" cy="369332"/>
          </a:xfrm>
          <a:prstGeom prst="rect">
            <a:avLst/>
          </a:prstGeom>
          <a:noFill/>
        </p:spPr>
        <p:txBody>
          <a:bodyPr wrap="square" rtlCol="0">
            <a:spAutoFit/>
          </a:bodyPr>
          <a:lstStyle/>
          <a:p>
            <a:r>
              <a:rPr lang="en-US" dirty="0"/>
              <a:t>Needs to be redone. </a:t>
            </a:r>
          </a:p>
        </p:txBody>
      </p:sp>
      <p:pic>
        <p:nvPicPr>
          <p:cNvPr id="6" name="Picture 5">
            <a:extLst>
              <a:ext uri="{FF2B5EF4-FFF2-40B4-BE49-F238E27FC236}">
                <a16:creationId xmlns:a16="http://schemas.microsoft.com/office/drawing/2014/main" id="{E93482C9-C82D-F36A-E1CB-58FA8A2A58CA}"/>
              </a:ext>
            </a:extLst>
          </p:cNvPr>
          <p:cNvPicPr>
            <a:picLocks noChangeAspect="1"/>
          </p:cNvPicPr>
          <p:nvPr/>
        </p:nvPicPr>
        <p:blipFill>
          <a:blip r:embed="rId2"/>
          <a:stretch>
            <a:fillRect/>
          </a:stretch>
        </p:blipFill>
        <p:spPr>
          <a:xfrm>
            <a:off x="3758026" y="525374"/>
            <a:ext cx="7403618" cy="5807252"/>
          </a:xfrm>
          <a:prstGeom prst="rect">
            <a:avLst/>
          </a:prstGeom>
        </p:spPr>
      </p:pic>
    </p:spTree>
    <p:extLst>
      <p:ext uri="{BB962C8B-B14F-4D97-AF65-F5344CB8AC3E}">
        <p14:creationId xmlns:p14="http://schemas.microsoft.com/office/powerpoint/2010/main" val="407426237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0835581-6142-EF32-1DA5-9568FA1ED3AC}"/>
              </a:ext>
            </a:extLst>
          </p:cNvPr>
          <p:cNvSpPr txBox="1"/>
          <p:nvPr/>
        </p:nvSpPr>
        <p:spPr>
          <a:xfrm>
            <a:off x="239098" y="4965405"/>
            <a:ext cx="2482837" cy="369332"/>
          </a:xfrm>
          <a:prstGeom prst="rect">
            <a:avLst/>
          </a:prstGeom>
          <a:noFill/>
        </p:spPr>
        <p:txBody>
          <a:bodyPr wrap="square" rtlCol="0">
            <a:spAutoFit/>
          </a:bodyPr>
          <a:lstStyle/>
          <a:p>
            <a:r>
              <a:rPr lang="en-US" b="1" dirty="0">
                <a:latin typeface="Consolas" panose="020B0609020204030204" pitchFamily="49" charset="0"/>
              </a:rPr>
              <a:t>Analysis</a:t>
            </a:r>
            <a:r>
              <a:rPr lang="en-US" dirty="0"/>
              <a:t>:</a:t>
            </a:r>
          </a:p>
        </p:txBody>
      </p:sp>
      <p:sp>
        <p:nvSpPr>
          <p:cNvPr id="5" name="TextBox 4">
            <a:extLst>
              <a:ext uri="{FF2B5EF4-FFF2-40B4-BE49-F238E27FC236}">
                <a16:creationId xmlns:a16="http://schemas.microsoft.com/office/drawing/2014/main" id="{4A86C357-9C5F-4A20-FAD6-A0D74D88289C}"/>
              </a:ext>
            </a:extLst>
          </p:cNvPr>
          <p:cNvSpPr txBox="1"/>
          <p:nvPr/>
        </p:nvSpPr>
        <p:spPr>
          <a:xfrm>
            <a:off x="132080" y="5415280"/>
            <a:ext cx="2753360" cy="369332"/>
          </a:xfrm>
          <a:prstGeom prst="rect">
            <a:avLst/>
          </a:prstGeom>
          <a:noFill/>
        </p:spPr>
        <p:txBody>
          <a:bodyPr wrap="square" rtlCol="0">
            <a:spAutoFit/>
          </a:bodyPr>
          <a:lstStyle/>
          <a:p>
            <a:r>
              <a:rPr lang="en-US" dirty="0"/>
              <a:t>Needs to be redone. </a:t>
            </a:r>
          </a:p>
        </p:txBody>
      </p:sp>
      <p:pic>
        <p:nvPicPr>
          <p:cNvPr id="4" name="Picture 3">
            <a:extLst>
              <a:ext uri="{FF2B5EF4-FFF2-40B4-BE49-F238E27FC236}">
                <a16:creationId xmlns:a16="http://schemas.microsoft.com/office/drawing/2014/main" id="{967E968D-A52E-54FB-CDF8-C99A27204789}"/>
              </a:ext>
            </a:extLst>
          </p:cNvPr>
          <p:cNvPicPr>
            <a:picLocks noChangeAspect="1"/>
          </p:cNvPicPr>
          <p:nvPr/>
        </p:nvPicPr>
        <p:blipFill>
          <a:blip r:embed="rId2"/>
          <a:stretch>
            <a:fillRect/>
          </a:stretch>
        </p:blipFill>
        <p:spPr>
          <a:xfrm>
            <a:off x="4522304" y="872103"/>
            <a:ext cx="7225748" cy="5653306"/>
          </a:xfrm>
          <a:prstGeom prst="rect">
            <a:avLst/>
          </a:prstGeom>
        </p:spPr>
      </p:pic>
    </p:spTree>
    <p:extLst>
      <p:ext uri="{BB962C8B-B14F-4D97-AF65-F5344CB8AC3E}">
        <p14:creationId xmlns:p14="http://schemas.microsoft.com/office/powerpoint/2010/main" val="3509797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31468D-791E-93F6-31F9-35FE3DF51F31}"/>
              </a:ext>
            </a:extLst>
          </p:cNvPr>
          <p:cNvSpPr>
            <a:spLocks noGrp="1"/>
          </p:cNvSpPr>
          <p:nvPr>
            <p:ph type="title"/>
          </p:nvPr>
        </p:nvSpPr>
        <p:spPr>
          <a:xfrm>
            <a:off x="4771208" y="416560"/>
            <a:ext cx="7260336" cy="863600"/>
          </a:xfrm>
        </p:spPr>
        <p:txBody>
          <a:bodyPr vert="horz" lIns="91440" tIns="45720" rIns="91440" bIns="45720" rtlCol="0" anchor="ctr">
            <a:noAutofit/>
          </a:bodyPr>
          <a:lstStyle/>
          <a:p>
            <a:pPr algn="ctr"/>
            <a:r>
              <a:rPr lang="en-US" sz="2000" b="1" dirty="0">
                <a:ea typeface="+mn-ea"/>
                <a:cs typeface="+mn-cs"/>
              </a:rPr>
              <a:t>This research study will answer </a:t>
            </a:r>
            <a:br>
              <a:rPr lang="en-US" sz="2000" b="1" dirty="0">
                <a:ea typeface="+mn-ea"/>
                <a:cs typeface="+mn-cs"/>
              </a:rPr>
            </a:br>
            <a:r>
              <a:rPr lang="en-US" sz="2000" b="1" dirty="0">
                <a:ea typeface="+mn-ea"/>
                <a:cs typeface="+mn-cs"/>
              </a:rPr>
              <a:t>the following questions:</a:t>
            </a:r>
            <a:endParaRPr lang="en-US" sz="2000" b="1" dirty="0"/>
          </a:p>
        </p:txBody>
      </p:sp>
      <p:pic>
        <p:nvPicPr>
          <p:cNvPr id="7" name="Picture 6" descr="High angle view of a rolled paper, brown notebook, and black notepad on a wooden table">
            <a:extLst>
              <a:ext uri="{FF2B5EF4-FFF2-40B4-BE49-F238E27FC236}">
                <a16:creationId xmlns:a16="http://schemas.microsoft.com/office/drawing/2014/main" id="{AF62884F-A6DC-6787-74B7-4C591A1BB094}"/>
              </a:ext>
            </a:extLst>
          </p:cNvPr>
          <p:cNvPicPr>
            <a:picLocks noChangeAspect="1"/>
          </p:cNvPicPr>
          <p:nvPr/>
        </p:nvPicPr>
        <p:blipFill rotWithShape="1">
          <a:blip r:embed="rId3"/>
          <a:srcRect l="1273" r="53607" b="-1"/>
          <a:stretch/>
        </p:blipFill>
        <p:spPr>
          <a:xfrm>
            <a:off x="-5597" y="10"/>
            <a:ext cx="4394717" cy="6857990"/>
          </a:xfrm>
          <a:prstGeom prst="rect">
            <a:avLst/>
          </a:prstGeom>
        </p:spPr>
      </p:pic>
      <p:sp>
        <p:nvSpPr>
          <p:cNvPr id="5" name="TextBox 4">
            <a:extLst>
              <a:ext uri="{FF2B5EF4-FFF2-40B4-BE49-F238E27FC236}">
                <a16:creationId xmlns:a16="http://schemas.microsoft.com/office/drawing/2014/main" id="{8297C5DD-D306-0313-1820-B886B20AE988}"/>
              </a:ext>
            </a:extLst>
          </p:cNvPr>
          <p:cNvSpPr txBox="1"/>
          <p:nvPr/>
        </p:nvSpPr>
        <p:spPr>
          <a:xfrm>
            <a:off x="4460240" y="1417382"/>
            <a:ext cx="7659326" cy="5318698"/>
          </a:xfrm>
          <a:prstGeom prst="rect">
            <a:avLst/>
          </a:prstGeom>
        </p:spPr>
        <p:txBody>
          <a:bodyPr vert="horz" lIns="91440" tIns="45720" rIns="91440" bIns="45720" rtlCol="0">
            <a:normAutofit/>
          </a:bodyPr>
          <a:lstStyle/>
          <a:p>
            <a:pPr marL="171450" indent="-171450">
              <a:buFont typeface="Courier New" panose="02070309020205020404" pitchFamily="49" charset="0"/>
              <a:buChar char="o"/>
            </a:pPr>
            <a:endParaRPr lang="en-US" sz="1200" dirty="0">
              <a:latin typeface="+mj-lt"/>
            </a:endParaRPr>
          </a:p>
          <a:p>
            <a:pPr marL="171450" indent="-171450">
              <a:buFontTx/>
              <a:buChar char="-"/>
            </a:pPr>
            <a:endParaRPr lang="en-US" sz="1200" dirty="0">
              <a:latin typeface="+mj-lt"/>
            </a:endParaRPr>
          </a:p>
          <a:p>
            <a:pPr marL="171450" indent="-228600" defTabSz="914400">
              <a:lnSpc>
                <a:spcPct val="110000"/>
              </a:lnSpc>
              <a:spcAft>
                <a:spcPts val="600"/>
              </a:spcAft>
              <a:buSzPct val="125000"/>
              <a:buFont typeface="Arial" panose="020B0604020202020204" pitchFamily="34" charset="0"/>
              <a:buChar char="•"/>
            </a:pPr>
            <a:endParaRPr lang="en-US" sz="500" b="0" dirty="0">
              <a:effectLst/>
            </a:endParaRPr>
          </a:p>
          <a:p>
            <a:pPr indent="-228600" defTabSz="914400">
              <a:lnSpc>
                <a:spcPct val="110000"/>
              </a:lnSpc>
              <a:spcAft>
                <a:spcPts val="600"/>
              </a:spcAft>
              <a:buSzPct val="125000"/>
              <a:buFont typeface="Arial" panose="020B0604020202020204" pitchFamily="34" charset="0"/>
              <a:buChar char="•"/>
            </a:pPr>
            <a:endParaRPr lang="en-US" sz="500" b="0" dirty="0">
              <a:effectLst/>
            </a:endParaRPr>
          </a:p>
        </p:txBody>
      </p:sp>
      <p:sp>
        <p:nvSpPr>
          <p:cNvPr id="8" name="TextBox 7">
            <a:extLst>
              <a:ext uri="{FF2B5EF4-FFF2-40B4-BE49-F238E27FC236}">
                <a16:creationId xmlns:a16="http://schemas.microsoft.com/office/drawing/2014/main" id="{5CDFFE53-5071-E09B-5C6B-B4A67C0F151E}"/>
              </a:ext>
            </a:extLst>
          </p:cNvPr>
          <p:cNvSpPr txBox="1"/>
          <p:nvPr/>
        </p:nvSpPr>
        <p:spPr>
          <a:xfrm>
            <a:off x="4612640" y="1280160"/>
            <a:ext cx="7418904" cy="5262979"/>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a:ln>
                  <a:noFill/>
                </a:ln>
                <a:solidFill>
                  <a:srgbClr val="1F2328"/>
                </a:solidFill>
                <a:effectLst/>
                <a:latin typeface="ui-monospace"/>
              </a:rPr>
              <a:t>Average Cost for a 4 year Public Education based on Tuition 2021 -- Chart completed </a:t>
            </a:r>
            <a:endParaRPr kumimoji="0" lang="en-US" altLang="en-US" sz="1200" b="0" i="0" u="none" strike="noStrike" cap="none" normalizeH="0" baseline="0" dirty="0">
              <a:ln>
                <a:noFill/>
              </a:ln>
              <a:solidFill>
                <a:srgbClr val="1F2328"/>
              </a:solidFill>
              <a:effectLst/>
              <a:latin typeface="-apple-system"/>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a:ln>
                  <a:noFill/>
                </a:ln>
                <a:solidFill>
                  <a:srgbClr val="1F2328"/>
                </a:solidFill>
                <a:effectLst/>
                <a:latin typeface="-apple-system"/>
              </a:rPr>
              <a:t>Average Cost for a 2 year Public Education based on Tuition 2021 -- Chart completed</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a:ln>
                  <a:noFill/>
                </a:ln>
                <a:solidFill>
                  <a:srgbClr val="1F2328"/>
                </a:solidFill>
                <a:effectLst/>
                <a:latin typeface="-apple-system"/>
              </a:rPr>
              <a:t>State Cost comparison of 2 and 4 year Public -- Chart completed Can we add the dollar to the top of the chart bars if they are not there.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a:ln>
                  <a:noFill/>
                </a:ln>
                <a:solidFill>
                  <a:srgbClr val="1F2328"/>
                </a:solidFill>
                <a:effectLst/>
                <a:latin typeface="-apple-system"/>
              </a:rPr>
              <a:t>Avg cost of Private on a 4 year education based on tuition 2021 -- Chart completed Data not available for Private 2 year tuition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a:ln>
                  <a:noFill/>
                </a:ln>
                <a:solidFill>
                  <a:srgbClr val="1F2328"/>
                </a:solidFill>
                <a:effectLst/>
                <a:latin typeface="-apple-system"/>
              </a:rPr>
              <a:t>State Cost comparison of private and public education. for 2021 -- chart completed.</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1F2328"/>
                </a:solidFill>
                <a:effectLst/>
                <a:latin typeface="-apple-system"/>
              </a:rPr>
              <a:t>------------NEMA Suggestions</a:t>
            </a:r>
            <a:endParaRPr kumimoji="0" lang="en-US" altLang="en-US" sz="12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a:ln>
                  <a:noFill/>
                </a:ln>
                <a:solidFill>
                  <a:srgbClr val="1F2328"/>
                </a:solidFill>
                <a:effectLst/>
                <a:latin typeface="-apple-system"/>
              </a:rPr>
              <a:t>Average price at all ranked private colleges for school year 2021 – 2022 --- included in Anthony</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a:ln>
                  <a:noFill/>
                </a:ln>
                <a:solidFill>
                  <a:srgbClr val="1F2328"/>
                </a:solidFill>
                <a:effectLst/>
                <a:latin typeface="-apple-system"/>
              </a:rPr>
              <a:t>Average price increase during a five year period (is it rising by how much %) NEED -- Nema</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a:ln>
                  <a:noFill/>
                </a:ln>
                <a:solidFill>
                  <a:srgbClr val="1F2328"/>
                </a:solidFill>
                <a:effectLst/>
                <a:latin typeface="-apple-system"/>
              </a:rPr>
              <a:t>Average price at all ranked private colleges for school year 2020 and 2021 NEED -- Nema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a:ln>
                  <a:noFill/>
                </a:ln>
                <a:solidFill>
                  <a:srgbClr val="1F2328"/>
                </a:solidFill>
                <a:effectLst/>
                <a:latin typeface="-apple-system"/>
              </a:rPr>
              <a:t>Average price increase during a five year period (If interested to go in out-of-state at ranked public schools:) NEED -- Robert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a:ln>
                  <a:noFill/>
                </a:ln>
                <a:solidFill>
                  <a:srgbClr val="1F2328"/>
                </a:solidFill>
                <a:effectLst/>
                <a:latin typeface="-apple-system"/>
              </a:rPr>
              <a:t>Average price at all ranked private colleges for school year 2020 and 2021 NEED – Robert  ** still would like to get but will need help</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200" b="0" i="0" u="none" strike="noStrike" cap="none" normalizeH="0" baseline="0" dirty="0">
              <a:ln>
                <a:noFill/>
              </a:ln>
              <a:solidFill>
                <a:srgbClr val="1F2328"/>
              </a:solidFill>
              <a:effectLst/>
              <a:latin typeface="-apple-system"/>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a:ln>
                  <a:noFill/>
                </a:ln>
                <a:solidFill>
                  <a:srgbClr val="1F2328"/>
                </a:solidFill>
                <a:effectLst/>
                <a:latin typeface="-apple-system"/>
              </a:rPr>
              <a:t>Looking for type of school (private / public-in-state/ public-out-state) Do they off all the same benefit?? Extra credit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a:ln>
                  <a:noFill/>
                </a:ln>
                <a:solidFill>
                  <a:srgbClr val="1F2328"/>
                </a:solidFill>
                <a:effectLst/>
                <a:latin typeface="-apple-system"/>
              </a:rPr>
              <a:t>Did COVID-19 has an effect on the fees (can we ask if we can the affect covid by looking to see if the average before 2021 was inline with the standard increase from year to year prior to 2019 ) Extra Credit Above or below trending line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a:ln>
                  <a:noFill/>
                </a:ln>
                <a:solidFill>
                  <a:srgbClr val="1F2328"/>
                </a:solidFill>
                <a:effectLst/>
                <a:latin typeface="-apple-system"/>
              </a:rPr>
              <a:t>CHARTS NEEDED:</a:t>
            </a:r>
            <a:br>
              <a:rPr kumimoji="0" lang="en-US" altLang="en-US" sz="1200" b="0" i="0" u="none" strike="noStrike" cap="none" normalizeH="0" baseline="0" dirty="0">
                <a:ln>
                  <a:noFill/>
                </a:ln>
                <a:solidFill>
                  <a:srgbClr val="1F2328"/>
                </a:solidFill>
                <a:effectLst/>
                <a:latin typeface="-apple-system"/>
              </a:rPr>
            </a:br>
            <a:r>
              <a:rPr kumimoji="0" lang="en-US" altLang="en-US" sz="1200" b="0" i="0" u="none" strike="noStrike" cap="none" normalizeH="0" baseline="0" dirty="0">
                <a:ln>
                  <a:noFill/>
                </a:ln>
                <a:solidFill>
                  <a:srgbClr val="1F2328"/>
                </a:solidFill>
                <a:effectLst/>
                <a:latin typeface="-apple-system"/>
              </a:rPr>
              <a:t>heat map for cost per state. API ANTHONY</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1F2328"/>
                </a:solidFill>
                <a:effectLst/>
                <a:latin typeface="-apple-system"/>
              </a:rPr>
              <a:t>ORIGINAL Top 5 best schools for funding (most expensive) /year</a:t>
            </a:r>
            <a:endParaRPr kumimoji="0" lang="en-US" altLang="en-US" sz="12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a:ln>
                  <a:noFill/>
                </a:ln>
                <a:solidFill>
                  <a:srgbClr val="1F2328"/>
                </a:solidFill>
                <a:effectLst/>
                <a:latin typeface="-apple-system"/>
              </a:rPr>
              <a:t>Top 5 best schools for funding (most expensive) by state /year -- Deb</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a:ln>
                  <a:noFill/>
                </a:ln>
                <a:solidFill>
                  <a:srgbClr val="1F2328"/>
                </a:solidFill>
                <a:effectLst/>
                <a:latin typeface="-apple-system"/>
              </a:rPr>
              <a:t>Top 5 lowest schools for funding (least expensive) /year</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a:ln>
                  <a:noFill/>
                </a:ln>
                <a:solidFill>
                  <a:srgbClr val="1F2328"/>
                </a:solidFill>
                <a:effectLst/>
                <a:latin typeface="-apple-system"/>
              </a:rPr>
              <a:t>Top 5 lowest schools for funding (least expensive) by state/year Looking for schools by state within specific ranges (small, med, large)</a:t>
            </a:r>
          </a:p>
          <a:p>
            <a:endParaRPr lang="en-US" sz="1200" dirty="0"/>
          </a:p>
        </p:txBody>
      </p:sp>
    </p:spTree>
    <p:extLst>
      <p:ext uri="{BB962C8B-B14F-4D97-AF65-F5344CB8AC3E}">
        <p14:creationId xmlns:p14="http://schemas.microsoft.com/office/powerpoint/2010/main" val="36852923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31468D-791E-93F6-31F9-35FE3DF51F31}"/>
              </a:ext>
            </a:extLst>
          </p:cNvPr>
          <p:cNvSpPr>
            <a:spLocks noGrp="1"/>
          </p:cNvSpPr>
          <p:nvPr>
            <p:ph type="title"/>
          </p:nvPr>
        </p:nvSpPr>
        <p:spPr>
          <a:xfrm>
            <a:off x="2495368" y="532564"/>
            <a:ext cx="7260336" cy="747596"/>
          </a:xfrm>
        </p:spPr>
        <p:txBody>
          <a:bodyPr vert="horz" lIns="91440" tIns="45720" rIns="91440" bIns="45720" rtlCol="0" anchor="ctr">
            <a:noAutofit/>
          </a:bodyPr>
          <a:lstStyle/>
          <a:p>
            <a:pPr algn="ctr"/>
            <a:r>
              <a:rPr lang="en-US" sz="2000" b="1" i="1" dirty="0"/>
              <a:t>All Plots present: </a:t>
            </a:r>
            <a:br>
              <a:rPr lang="en-US" sz="2000" b="1" i="1" dirty="0"/>
            </a:br>
            <a:r>
              <a:rPr lang="en-US" sz="2000" b="1" i="1" dirty="0"/>
              <a:t>****** Not part of Presentation ********</a:t>
            </a:r>
            <a:endParaRPr lang="en-US" sz="2000" dirty="0"/>
          </a:p>
        </p:txBody>
      </p:sp>
      <p:sp>
        <p:nvSpPr>
          <p:cNvPr id="5" name="TextBox 4">
            <a:extLst>
              <a:ext uri="{FF2B5EF4-FFF2-40B4-BE49-F238E27FC236}">
                <a16:creationId xmlns:a16="http://schemas.microsoft.com/office/drawing/2014/main" id="{8297C5DD-D306-0313-1820-B886B20AE988}"/>
              </a:ext>
            </a:extLst>
          </p:cNvPr>
          <p:cNvSpPr txBox="1"/>
          <p:nvPr/>
        </p:nvSpPr>
        <p:spPr>
          <a:xfrm>
            <a:off x="490430" y="1508823"/>
            <a:ext cx="7393730" cy="5349177"/>
          </a:xfrm>
          <a:prstGeom prst="rect">
            <a:avLst/>
          </a:prstGeom>
        </p:spPr>
        <p:txBody>
          <a:bodyPr vert="horz" lIns="91440" tIns="45720" rIns="91440" bIns="45720" rtlCol="0">
            <a:normAutofit fontScale="25000" lnSpcReduction="20000"/>
          </a:bodyPr>
          <a:lstStyle/>
          <a:p>
            <a:pPr marL="171450" indent="-228600" defTabSz="914400">
              <a:lnSpc>
                <a:spcPct val="110000"/>
              </a:lnSpc>
              <a:spcAft>
                <a:spcPts val="600"/>
              </a:spcAft>
              <a:buSzPct val="125000"/>
              <a:buFont typeface="Arial" panose="020B0604020202020204" pitchFamily="34" charset="0"/>
              <a:buChar char="•"/>
            </a:pPr>
            <a:r>
              <a:rPr lang="en-US" sz="4000" dirty="0"/>
              <a:t>2019 Average Fees/Tuition Cost of a 4 Year Public Education</a:t>
            </a:r>
          </a:p>
          <a:p>
            <a:pPr marL="171450" indent="-228600" defTabSz="914400">
              <a:lnSpc>
                <a:spcPct val="110000"/>
              </a:lnSpc>
              <a:spcAft>
                <a:spcPts val="600"/>
              </a:spcAft>
              <a:buSzPct val="125000"/>
              <a:buFont typeface="Arial" panose="020B0604020202020204" pitchFamily="34" charset="0"/>
              <a:buChar char="•"/>
            </a:pPr>
            <a:r>
              <a:rPr lang="en-US" sz="4000" dirty="0"/>
              <a:t>2021 Average Fees/Tuition Cost of a 4 Year Public Education</a:t>
            </a:r>
          </a:p>
          <a:p>
            <a:pPr marL="171450" indent="-228600" defTabSz="914400">
              <a:lnSpc>
                <a:spcPct val="110000"/>
              </a:lnSpc>
              <a:spcAft>
                <a:spcPts val="600"/>
              </a:spcAft>
              <a:buSzPct val="125000"/>
              <a:buFont typeface="Arial" panose="020B0604020202020204" pitchFamily="34" charset="0"/>
              <a:buChar char="•"/>
            </a:pPr>
            <a:r>
              <a:rPr lang="en-US" sz="4000" dirty="0"/>
              <a:t>2019/2021 State Cost Comparison 4 year public education</a:t>
            </a:r>
          </a:p>
          <a:p>
            <a:pPr marL="171450" indent="-228600" defTabSz="914400">
              <a:lnSpc>
                <a:spcPct val="110000"/>
              </a:lnSpc>
              <a:spcAft>
                <a:spcPts val="600"/>
              </a:spcAft>
              <a:buSzPct val="125000"/>
              <a:buFont typeface="Arial" panose="020B0604020202020204" pitchFamily="34" charset="0"/>
              <a:buChar char="•"/>
            </a:pPr>
            <a:r>
              <a:rPr lang="en-US" sz="4000" dirty="0"/>
              <a:t>2019 Average Fees/Tuition of a 2 Year Public Education</a:t>
            </a:r>
          </a:p>
          <a:p>
            <a:pPr marL="171450" indent="-228600" defTabSz="914400">
              <a:lnSpc>
                <a:spcPct val="110000"/>
              </a:lnSpc>
              <a:spcAft>
                <a:spcPts val="600"/>
              </a:spcAft>
              <a:buSzPct val="125000"/>
              <a:buFont typeface="Arial" panose="020B0604020202020204" pitchFamily="34" charset="0"/>
              <a:buChar char="•"/>
            </a:pPr>
            <a:r>
              <a:rPr lang="en-US" sz="4000" dirty="0"/>
              <a:t>2021 Average Fees/Tuition of a 2 Year Public Education</a:t>
            </a:r>
          </a:p>
          <a:p>
            <a:pPr marL="171450" indent="-228600" defTabSz="914400">
              <a:lnSpc>
                <a:spcPct val="110000"/>
              </a:lnSpc>
              <a:spcAft>
                <a:spcPts val="600"/>
              </a:spcAft>
              <a:buSzPct val="125000"/>
              <a:buFont typeface="Arial" panose="020B0604020202020204" pitchFamily="34" charset="0"/>
              <a:buChar char="•"/>
            </a:pPr>
            <a:r>
              <a:rPr lang="en-US" sz="4000" dirty="0"/>
              <a:t>2019/2021 State Cost Comparison 2 year public education</a:t>
            </a:r>
          </a:p>
          <a:p>
            <a:pPr marL="171450" indent="-228600" defTabSz="914400">
              <a:lnSpc>
                <a:spcPct val="110000"/>
              </a:lnSpc>
              <a:spcAft>
                <a:spcPts val="600"/>
              </a:spcAft>
              <a:buSzPct val="125000"/>
              <a:buFont typeface="Arial" panose="020B0604020202020204" pitchFamily="34" charset="0"/>
              <a:buChar char="•"/>
            </a:pPr>
            <a:r>
              <a:rPr lang="en-US" sz="4000" dirty="0"/>
              <a:t>2021 State Cost Comparison of a 2 and 4 Year Public Education</a:t>
            </a:r>
          </a:p>
          <a:p>
            <a:pPr marL="171450" indent="-228600" defTabSz="914400">
              <a:lnSpc>
                <a:spcPct val="110000"/>
              </a:lnSpc>
              <a:spcAft>
                <a:spcPts val="600"/>
              </a:spcAft>
              <a:buSzPct val="125000"/>
              <a:buFont typeface="Arial" panose="020B0604020202020204" pitchFamily="34" charset="0"/>
              <a:buChar char="•"/>
            </a:pPr>
            <a:r>
              <a:rPr lang="en-US" sz="4000" dirty="0"/>
              <a:t>2021 Average Fees/Tuition Cost of a Private Education</a:t>
            </a:r>
          </a:p>
          <a:p>
            <a:pPr marL="171450" indent="-228600" defTabSz="914400">
              <a:lnSpc>
                <a:spcPct val="110000"/>
              </a:lnSpc>
              <a:spcAft>
                <a:spcPts val="600"/>
              </a:spcAft>
              <a:buSzPct val="125000"/>
              <a:buFont typeface="Arial" panose="020B0604020202020204" pitchFamily="34" charset="0"/>
              <a:buChar char="•"/>
            </a:pPr>
            <a:r>
              <a:rPr lang="en-US" sz="4000" dirty="0"/>
              <a:t>2021 State Cost Comparison of a Private and Public Education</a:t>
            </a:r>
          </a:p>
          <a:p>
            <a:pPr marL="171450" indent="-228600" defTabSz="914400">
              <a:lnSpc>
                <a:spcPct val="110000"/>
              </a:lnSpc>
              <a:spcAft>
                <a:spcPts val="600"/>
              </a:spcAft>
              <a:buSzPct val="125000"/>
              <a:buFont typeface="Arial" panose="020B0604020202020204" pitchFamily="34" charset="0"/>
              <a:buChar char="•"/>
            </a:pPr>
            <a:r>
              <a:rPr lang="en-US" sz="4000" dirty="0"/>
              <a:t>Undergraduate average cost per type of institution</a:t>
            </a:r>
          </a:p>
          <a:p>
            <a:pPr marL="171450" indent="-228600" defTabSz="914400">
              <a:lnSpc>
                <a:spcPct val="110000"/>
              </a:lnSpc>
              <a:spcAft>
                <a:spcPts val="600"/>
              </a:spcAft>
              <a:buSzPct val="125000"/>
              <a:buFont typeface="Arial" panose="020B0604020202020204" pitchFamily="34" charset="0"/>
              <a:buChar char="•"/>
            </a:pPr>
            <a:r>
              <a:rPr lang="en-US" sz="4000" dirty="0"/>
              <a:t>Average Cost by year trend</a:t>
            </a:r>
          </a:p>
          <a:p>
            <a:pPr marL="171450" indent="-228600" defTabSz="914400">
              <a:lnSpc>
                <a:spcPct val="110000"/>
              </a:lnSpc>
              <a:spcAft>
                <a:spcPts val="600"/>
              </a:spcAft>
              <a:buSzPct val="125000"/>
              <a:buFont typeface="Arial" panose="020B0604020202020204" pitchFamily="34" charset="0"/>
              <a:buChar char="•"/>
            </a:pPr>
            <a:r>
              <a:rPr lang="en-US" sz="4000" dirty="0"/>
              <a:t>Tuition By School Type</a:t>
            </a:r>
          </a:p>
          <a:p>
            <a:pPr marL="171450" indent="-228600" defTabSz="914400">
              <a:lnSpc>
                <a:spcPct val="110000"/>
              </a:lnSpc>
              <a:spcAft>
                <a:spcPts val="600"/>
              </a:spcAft>
              <a:buSzPct val="125000"/>
              <a:buFont typeface="Arial" panose="020B0604020202020204" pitchFamily="34" charset="0"/>
              <a:buChar char="•"/>
            </a:pPr>
            <a:r>
              <a:rPr lang="en-US" sz="4000" dirty="0"/>
              <a:t>Tuition By State</a:t>
            </a:r>
          </a:p>
          <a:p>
            <a:pPr marL="171450" indent="-228600" defTabSz="914400">
              <a:lnSpc>
                <a:spcPct val="110000"/>
              </a:lnSpc>
              <a:spcAft>
                <a:spcPts val="600"/>
              </a:spcAft>
              <a:buSzPct val="125000"/>
              <a:buFont typeface="Arial" panose="020B0604020202020204" pitchFamily="34" charset="0"/>
              <a:buChar char="•"/>
            </a:pPr>
            <a:r>
              <a:rPr lang="en-US" sz="4000" dirty="0"/>
              <a:t>Distribution of Institutions By Sector</a:t>
            </a:r>
          </a:p>
          <a:p>
            <a:pPr marL="171450" indent="-228600" defTabSz="914400">
              <a:lnSpc>
                <a:spcPct val="110000"/>
              </a:lnSpc>
              <a:spcAft>
                <a:spcPts val="600"/>
              </a:spcAft>
              <a:buSzPct val="125000"/>
              <a:buFont typeface="Arial" panose="020B0604020202020204" pitchFamily="34" charset="0"/>
              <a:buChar char="•"/>
            </a:pPr>
            <a:r>
              <a:rPr lang="en-US" sz="4000" dirty="0"/>
              <a:t>Distribution of Institutions By Type</a:t>
            </a:r>
          </a:p>
          <a:p>
            <a:pPr marL="171450" indent="-228600" defTabSz="914400">
              <a:lnSpc>
                <a:spcPct val="110000"/>
              </a:lnSpc>
              <a:spcAft>
                <a:spcPts val="600"/>
              </a:spcAft>
              <a:buSzPct val="125000"/>
              <a:buFont typeface="Arial" panose="020B0604020202020204" pitchFamily="34" charset="0"/>
              <a:buChar char="•"/>
            </a:pPr>
            <a:r>
              <a:rPr lang="en-US" sz="4000" dirty="0"/>
              <a:t>5 Year Tuition Avg By State</a:t>
            </a:r>
          </a:p>
          <a:p>
            <a:pPr marL="171450" indent="-228600" defTabSz="914400">
              <a:lnSpc>
                <a:spcPct val="110000"/>
              </a:lnSpc>
              <a:spcAft>
                <a:spcPts val="600"/>
              </a:spcAft>
              <a:buSzPct val="125000"/>
              <a:buFont typeface="Arial" panose="020B0604020202020204" pitchFamily="34" charset="0"/>
              <a:buChar char="•"/>
            </a:pPr>
            <a:r>
              <a:rPr lang="en-US" sz="4000" dirty="0"/>
              <a:t>Total Cost by Year for All Schools</a:t>
            </a:r>
          </a:p>
          <a:p>
            <a:pPr marL="171450" indent="-228600" defTabSz="914400">
              <a:lnSpc>
                <a:spcPct val="110000"/>
              </a:lnSpc>
              <a:spcAft>
                <a:spcPts val="600"/>
              </a:spcAft>
              <a:buSzPct val="125000"/>
              <a:buFont typeface="Arial" panose="020B0604020202020204" pitchFamily="34" charset="0"/>
              <a:buChar char="•"/>
            </a:pPr>
            <a:r>
              <a:rPr lang="en-US" sz="4000" dirty="0"/>
              <a:t>Total Cost by Year for Private Schools</a:t>
            </a:r>
          </a:p>
          <a:p>
            <a:pPr marL="171450" indent="-228600" defTabSz="914400">
              <a:lnSpc>
                <a:spcPct val="110000"/>
              </a:lnSpc>
              <a:spcAft>
                <a:spcPts val="600"/>
              </a:spcAft>
              <a:buSzPct val="125000"/>
              <a:buFont typeface="Arial" panose="020B0604020202020204" pitchFamily="34" charset="0"/>
              <a:buChar char="•"/>
            </a:pPr>
            <a:r>
              <a:rPr lang="en-US" sz="4000" dirty="0"/>
              <a:t>Total Cost by Year – In State</a:t>
            </a:r>
          </a:p>
          <a:p>
            <a:pPr marL="171450" indent="-228600" defTabSz="914400">
              <a:lnSpc>
                <a:spcPct val="110000"/>
              </a:lnSpc>
              <a:spcAft>
                <a:spcPts val="600"/>
              </a:spcAft>
              <a:buSzPct val="125000"/>
              <a:buFont typeface="Arial" panose="020B0604020202020204" pitchFamily="34" charset="0"/>
              <a:buChar char="•"/>
            </a:pPr>
            <a:r>
              <a:rPr lang="en-US" sz="4000" dirty="0"/>
              <a:t>Total Cost by Year – Out of State</a:t>
            </a:r>
          </a:p>
          <a:p>
            <a:pPr marL="171450" indent="-228600" defTabSz="914400">
              <a:lnSpc>
                <a:spcPct val="110000"/>
              </a:lnSpc>
              <a:spcAft>
                <a:spcPts val="600"/>
              </a:spcAft>
              <a:buSzPct val="125000"/>
              <a:buFont typeface="Arial" panose="020B0604020202020204" pitchFamily="34" charset="0"/>
              <a:buChar char="•"/>
            </a:pPr>
            <a:endParaRPr lang="en-US" sz="4000" dirty="0"/>
          </a:p>
          <a:p>
            <a:pPr indent="-228600" defTabSz="914400">
              <a:lnSpc>
                <a:spcPct val="110000"/>
              </a:lnSpc>
              <a:spcAft>
                <a:spcPts val="600"/>
              </a:spcAft>
              <a:buSzPct val="125000"/>
              <a:buFont typeface="Arial" panose="020B0604020202020204" pitchFamily="34" charset="0"/>
              <a:buChar char="•"/>
            </a:pPr>
            <a:r>
              <a:rPr lang="en-US" sz="4000" b="1" i="1" dirty="0"/>
              <a:t>Display the ff.:</a:t>
            </a:r>
          </a:p>
          <a:p>
            <a:pPr marL="171450" indent="-228600" defTabSz="914400">
              <a:lnSpc>
                <a:spcPct val="110000"/>
              </a:lnSpc>
              <a:spcAft>
                <a:spcPts val="600"/>
              </a:spcAft>
              <a:buSzPct val="125000"/>
              <a:buFont typeface="Arial" panose="020B0604020202020204" pitchFamily="34" charset="0"/>
              <a:buChar char="•"/>
            </a:pPr>
            <a:r>
              <a:rPr lang="en-US" sz="4000" dirty="0"/>
              <a:t>2021 Map of Fees/Tuition per state (Public 4-Year)</a:t>
            </a:r>
          </a:p>
          <a:p>
            <a:pPr marL="171450" indent="-228600" defTabSz="914400">
              <a:lnSpc>
                <a:spcPct val="110000"/>
              </a:lnSpc>
              <a:spcAft>
                <a:spcPts val="600"/>
              </a:spcAft>
              <a:buSzPct val="125000"/>
              <a:buFont typeface="Arial" panose="020B0604020202020204" pitchFamily="34" charset="0"/>
              <a:buChar char="•"/>
            </a:pPr>
            <a:r>
              <a:rPr lang="en-US" sz="4000" dirty="0"/>
              <a:t>2021 Map of Fees/Tuition per state (Private 4-Year)</a:t>
            </a:r>
            <a:endParaRPr lang="en-US" sz="4000" b="0" dirty="0">
              <a:effectLst/>
            </a:endParaRPr>
          </a:p>
          <a:p>
            <a:pPr marL="171450" indent="-228600" defTabSz="914400">
              <a:lnSpc>
                <a:spcPct val="110000"/>
              </a:lnSpc>
              <a:spcAft>
                <a:spcPts val="600"/>
              </a:spcAft>
              <a:buSzPct val="125000"/>
              <a:buFont typeface="Arial" panose="020B0604020202020204" pitchFamily="34" charset="0"/>
              <a:buChar char="•"/>
            </a:pPr>
            <a:endParaRPr lang="en-US" sz="500" b="0" dirty="0">
              <a:effectLst/>
            </a:endParaRPr>
          </a:p>
          <a:p>
            <a:pPr indent="-228600" defTabSz="914400">
              <a:lnSpc>
                <a:spcPct val="110000"/>
              </a:lnSpc>
              <a:spcAft>
                <a:spcPts val="600"/>
              </a:spcAft>
              <a:buSzPct val="125000"/>
              <a:buFont typeface="Arial" panose="020B0604020202020204" pitchFamily="34" charset="0"/>
              <a:buChar char="•"/>
            </a:pPr>
            <a:endParaRPr lang="en-US" sz="500" b="0" dirty="0">
              <a:effectLst/>
            </a:endParaRPr>
          </a:p>
        </p:txBody>
      </p:sp>
    </p:spTree>
    <p:extLst>
      <p:ext uri="{BB962C8B-B14F-4D97-AF65-F5344CB8AC3E}">
        <p14:creationId xmlns:p14="http://schemas.microsoft.com/office/powerpoint/2010/main" val="35806550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D32E27-0B32-8561-6E1A-2EE9295D6CEF}"/>
              </a:ext>
            </a:extLst>
          </p:cNvPr>
          <p:cNvSpPr>
            <a:spLocks noGrp="1"/>
          </p:cNvSpPr>
          <p:nvPr>
            <p:ph type="title"/>
          </p:nvPr>
        </p:nvSpPr>
        <p:spPr>
          <a:xfrm>
            <a:off x="731196" y="0"/>
            <a:ext cx="10515600" cy="1325563"/>
          </a:xfrm>
        </p:spPr>
        <p:txBody>
          <a:bodyPr>
            <a:normAutofit/>
          </a:bodyPr>
          <a:lstStyle/>
          <a:p>
            <a:r>
              <a:rPr lang="en-US" sz="2400" b="0" dirty="0">
                <a:effectLst/>
                <a:latin typeface="Consolas" panose="020B0609020204030204" pitchFamily="49" charset="0"/>
              </a:rPr>
              <a:t>2019 Average Fees/Tuition Cost of a 4 Year Public Education</a:t>
            </a:r>
          </a:p>
        </p:txBody>
      </p:sp>
      <p:pic>
        <p:nvPicPr>
          <p:cNvPr id="5" name="Picture 4">
            <a:extLst>
              <a:ext uri="{FF2B5EF4-FFF2-40B4-BE49-F238E27FC236}">
                <a16:creationId xmlns:a16="http://schemas.microsoft.com/office/drawing/2014/main" id="{7C5AFAEA-F237-8316-CF60-6459D7B853A9}"/>
              </a:ext>
            </a:extLst>
          </p:cNvPr>
          <p:cNvPicPr>
            <a:picLocks noChangeAspect="1"/>
          </p:cNvPicPr>
          <p:nvPr/>
        </p:nvPicPr>
        <p:blipFill>
          <a:blip r:embed="rId2"/>
          <a:stretch>
            <a:fillRect/>
          </a:stretch>
        </p:blipFill>
        <p:spPr>
          <a:xfrm>
            <a:off x="2353889" y="901465"/>
            <a:ext cx="9707048" cy="3929979"/>
          </a:xfrm>
          <a:prstGeom prst="rect">
            <a:avLst/>
          </a:prstGeom>
        </p:spPr>
      </p:pic>
      <p:sp>
        <p:nvSpPr>
          <p:cNvPr id="7" name="TextBox 6">
            <a:extLst>
              <a:ext uri="{FF2B5EF4-FFF2-40B4-BE49-F238E27FC236}">
                <a16:creationId xmlns:a16="http://schemas.microsoft.com/office/drawing/2014/main" id="{D85AEB92-120C-4639-8CF1-5C7A46460F19}"/>
              </a:ext>
            </a:extLst>
          </p:cNvPr>
          <p:cNvSpPr txBox="1"/>
          <p:nvPr/>
        </p:nvSpPr>
        <p:spPr>
          <a:xfrm>
            <a:off x="166321" y="4826675"/>
            <a:ext cx="4024680" cy="1169551"/>
          </a:xfrm>
          <a:prstGeom prst="rect">
            <a:avLst/>
          </a:prstGeom>
          <a:noFill/>
        </p:spPr>
        <p:txBody>
          <a:bodyPr wrap="square" rtlCol="0">
            <a:spAutoFit/>
          </a:bodyPr>
          <a:lstStyle/>
          <a:p>
            <a:r>
              <a:rPr lang="en-US" sz="1400" b="1" dirty="0"/>
              <a:t>Analysis</a:t>
            </a:r>
            <a:r>
              <a:rPr lang="en-US" sz="1400" dirty="0"/>
              <a:t>:   </a:t>
            </a:r>
            <a:br>
              <a:rPr lang="en-US" sz="1400" dirty="0"/>
            </a:br>
            <a:r>
              <a:rPr lang="en-US" sz="1400" b="0" i="0" dirty="0">
                <a:solidFill>
                  <a:srgbClr val="1D1C1D"/>
                </a:solidFill>
                <a:effectLst/>
                <a:latin typeface="Slack-Lato"/>
              </a:rPr>
              <a:t>There’s a difference of $</a:t>
            </a:r>
            <a:r>
              <a:rPr lang="en-US" sz="1400" b="1" i="0" dirty="0">
                <a:solidFill>
                  <a:srgbClr val="1D1C1D"/>
                </a:solidFill>
                <a:effectLst/>
                <a:latin typeface="Slack-Lato"/>
              </a:rPr>
              <a:t>27,531 between the highest and lowest avg tuition</a:t>
            </a:r>
            <a:r>
              <a:rPr lang="en-US" sz="1400" b="0" i="0" dirty="0">
                <a:solidFill>
                  <a:srgbClr val="1D1C1D"/>
                </a:solidFill>
                <a:effectLst/>
                <a:latin typeface="Slack-Lato"/>
              </a:rPr>
              <a:t> which is a </a:t>
            </a:r>
            <a:r>
              <a:rPr lang="en-US" sz="1400" b="1" i="0" dirty="0">
                <a:solidFill>
                  <a:srgbClr val="1D1C1D"/>
                </a:solidFill>
                <a:effectLst/>
                <a:latin typeface="Slack-Lato"/>
              </a:rPr>
              <a:t>221.74% </a:t>
            </a:r>
            <a:r>
              <a:rPr lang="en-US" sz="1400" b="0" i="0" dirty="0">
                <a:solidFill>
                  <a:srgbClr val="1D1C1D"/>
                </a:solidFill>
                <a:effectLst/>
                <a:latin typeface="Slack-Lato"/>
              </a:rPr>
              <a:t>increase cost from the lowest to the highest in tuition in an out-of-state of a 4 year public education in 2019.</a:t>
            </a:r>
            <a:endParaRPr lang="en-US" sz="1400" dirty="0"/>
          </a:p>
        </p:txBody>
      </p:sp>
      <p:sp>
        <p:nvSpPr>
          <p:cNvPr id="3" name="TextBox 2">
            <a:extLst>
              <a:ext uri="{FF2B5EF4-FFF2-40B4-BE49-F238E27FC236}">
                <a16:creationId xmlns:a16="http://schemas.microsoft.com/office/drawing/2014/main" id="{891C5393-5025-E5C6-2341-8F7DE2AB35A3}"/>
              </a:ext>
            </a:extLst>
          </p:cNvPr>
          <p:cNvSpPr txBox="1"/>
          <p:nvPr/>
        </p:nvSpPr>
        <p:spPr>
          <a:xfrm>
            <a:off x="8001000" y="4831444"/>
            <a:ext cx="4059937" cy="2031325"/>
          </a:xfrm>
          <a:prstGeom prst="rect">
            <a:avLst/>
          </a:prstGeom>
          <a:noFill/>
        </p:spPr>
        <p:txBody>
          <a:bodyPr wrap="square" rtlCol="0">
            <a:spAutoFit/>
          </a:bodyPr>
          <a:lstStyle/>
          <a:p>
            <a:r>
              <a:rPr lang="en-US" b="1" i="0" dirty="0">
                <a:solidFill>
                  <a:srgbClr val="1D1C1D"/>
                </a:solidFill>
                <a:effectLst/>
                <a:latin typeface="Slack-Lato"/>
              </a:rPr>
              <a:t>Five most expensive states for a 4 year public education (2019)</a:t>
            </a:r>
            <a:br>
              <a:rPr lang="en-US" dirty="0"/>
            </a:br>
            <a:r>
              <a:rPr lang="en-US" b="0" i="0" dirty="0">
                <a:solidFill>
                  <a:srgbClr val="1D1C1D"/>
                </a:solidFill>
                <a:effectLst/>
                <a:latin typeface="Slack-Lato"/>
              </a:rPr>
              <a:t>1.Vermont ($39,947)</a:t>
            </a:r>
            <a:br>
              <a:rPr lang="en-US" dirty="0"/>
            </a:br>
            <a:r>
              <a:rPr lang="en-US" b="0" i="0" dirty="0">
                <a:solidFill>
                  <a:srgbClr val="1D1C1D"/>
                </a:solidFill>
                <a:effectLst/>
                <a:latin typeface="Slack-Lato"/>
              </a:rPr>
              <a:t>2.Michigan ($35,844)</a:t>
            </a:r>
            <a:br>
              <a:rPr lang="en-US" dirty="0"/>
            </a:br>
            <a:r>
              <a:rPr lang="en-US" b="0" i="0" dirty="0">
                <a:solidFill>
                  <a:srgbClr val="1D1C1D"/>
                </a:solidFill>
                <a:effectLst/>
                <a:latin typeface="Slack-Lato"/>
              </a:rPr>
              <a:t>3.Virginia ($ 34,8900)</a:t>
            </a:r>
            <a:br>
              <a:rPr lang="en-US" dirty="0"/>
            </a:br>
            <a:r>
              <a:rPr lang="en-US" b="0" i="0" dirty="0">
                <a:solidFill>
                  <a:srgbClr val="1D1C1D"/>
                </a:solidFill>
                <a:effectLst/>
                <a:latin typeface="Slack-Lato"/>
              </a:rPr>
              <a:t>4.Connecticut($33,709)</a:t>
            </a:r>
            <a:br>
              <a:rPr lang="en-US" dirty="0"/>
            </a:br>
            <a:r>
              <a:rPr lang="en-US" b="0" i="0" dirty="0">
                <a:solidFill>
                  <a:srgbClr val="1D1C1D"/>
                </a:solidFill>
                <a:effectLst/>
                <a:latin typeface="Slack-Lato"/>
              </a:rPr>
              <a:t>South Carolina ($32174)</a:t>
            </a:r>
            <a:endParaRPr lang="en-US" dirty="0"/>
          </a:p>
        </p:txBody>
      </p:sp>
      <p:sp>
        <p:nvSpPr>
          <p:cNvPr id="4" name="TextBox 3">
            <a:extLst>
              <a:ext uri="{FF2B5EF4-FFF2-40B4-BE49-F238E27FC236}">
                <a16:creationId xmlns:a16="http://schemas.microsoft.com/office/drawing/2014/main" id="{0519C127-31C9-39F9-3655-860CB499927F}"/>
              </a:ext>
            </a:extLst>
          </p:cNvPr>
          <p:cNvSpPr txBox="1"/>
          <p:nvPr/>
        </p:nvSpPr>
        <p:spPr>
          <a:xfrm>
            <a:off x="4224528" y="4831444"/>
            <a:ext cx="3776472" cy="2026556"/>
          </a:xfrm>
          <a:prstGeom prst="rect">
            <a:avLst/>
          </a:prstGeom>
          <a:noFill/>
        </p:spPr>
        <p:txBody>
          <a:bodyPr wrap="square" rtlCol="0">
            <a:spAutoFit/>
          </a:bodyPr>
          <a:lstStyle/>
          <a:p>
            <a:r>
              <a:rPr lang="en-US" b="1" i="0" dirty="0">
                <a:solidFill>
                  <a:srgbClr val="1D1C1D"/>
                </a:solidFill>
                <a:effectLst/>
                <a:latin typeface="Slack-Lato"/>
              </a:rPr>
              <a:t>Five cheapest states for a 4 year public education</a:t>
            </a:r>
            <a:r>
              <a:rPr lang="en-US" b="0" i="0" dirty="0">
                <a:solidFill>
                  <a:srgbClr val="1D1C1D"/>
                </a:solidFill>
                <a:effectLst/>
                <a:latin typeface="Slack-Lato"/>
              </a:rPr>
              <a:t> </a:t>
            </a:r>
            <a:r>
              <a:rPr lang="en-US" b="1" i="0" dirty="0">
                <a:solidFill>
                  <a:srgbClr val="1D1C1D"/>
                </a:solidFill>
                <a:effectLst/>
                <a:latin typeface="Slack-Lato"/>
              </a:rPr>
              <a:t>(2019)</a:t>
            </a:r>
            <a:br>
              <a:rPr lang="en-US" dirty="0"/>
            </a:br>
            <a:r>
              <a:rPr lang="en-US" b="0" i="0" dirty="0">
                <a:solidFill>
                  <a:srgbClr val="1D1C1D"/>
                </a:solidFill>
                <a:effectLst/>
                <a:latin typeface="Slack-Lato"/>
              </a:rPr>
              <a:t>1.District of Columbia ($12,416)</a:t>
            </a:r>
            <a:br>
              <a:rPr lang="en-US" dirty="0"/>
            </a:br>
            <a:r>
              <a:rPr lang="en-US" b="0" i="0" dirty="0">
                <a:solidFill>
                  <a:srgbClr val="1D1C1D"/>
                </a:solidFill>
                <a:effectLst/>
                <a:latin typeface="Slack-Lato"/>
              </a:rPr>
              <a:t>2.South Dakota ($12,465)</a:t>
            </a:r>
            <a:br>
              <a:rPr lang="en-US" dirty="0"/>
            </a:br>
            <a:r>
              <a:rPr lang="en-US" b="0" i="0" dirty="0">
                <a:solidFill>
                  <a:srgbClr val="1D1C1D"/>
                </a:solidFill>
                <a:effectLst/>
                <a:latin typeface="Slack-Lato"/>
              </a:rPr>
              <a:t>3.Wyoming ($14,268)</a:t>
            </a:r>
            <a:br>
              <a:rPr lang="en-US" dirty="0"/>
            </a:br>
            <a:r>
              <a:rPr lang="en-US" b="0" i="0" dirty="0">
                <a:solidFill>
                  <a:srgbClr val="1D1C1D"/>
                </a:solidFill>
                <a:effectLst/>
                <a:latin typeface="Slack-Lato"/>
              </a:rPr>
              <a:t>4.North Dakota ($15,565)</a:t>
            </a:r>
            <a:br>
              <a:rPr lang="en-US" dirty="0"/>
            </a:br>
            <a:r>
              <a:rPr lang="en-US" b="0" i="0" dirty="0">
                <a:solidFill>
                  <a:srgbClr val="1D1C1D"/>
                </a:solidFill>
                <a:effectLst/>
                <a:latin typeface="Slack-Lato"/>
              </a:rPr>
              <a:t>5.New Mexico ($18,350)</a:t>
            </a:r>
            <a:endParaRPr lang="en-US" dirty="0"/>
          </a:p>
        </p:txBody>
      </p:sp>
    </p:spTree>
    <p:extLst>
      <p:ext uri="{BB962C8B-B14F-4D97-AF65-F5344CB8AC3E}">
        <p14:creationId xmlns:p14="http://schemas.microsoft.com/office/powerpoint/2010/main" val="25243385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247E1F8-BC89-6D69-F012-77FE16FA0BE0}"/>
              </a:ext>
            </a:extLst>
          </p:cNvPr>
          <p:cNvPicPr>
            <a:picLocks noChangeAspect="1"/>
          </p:cNvPicPr>
          <p:nvPr/>
        </p:nvPicPr>
        <p:blipFill>
          <a:blip r:embed="rId2"/>
          <a:stretch>
            <a:fillRect/>
          </a:stretch>
        </p:blipFill>
        <p:spPr>
          <a:xfrm>
            <a:off x="3044952" y="727269"/>
            <a:ext cx="9006840" cy="3879666"/>
          </a:xfrm>
          <a:prstGeom prst="rect">
            <a:avLst/>
          </a:prstGeom>
        </p:spPr>
      </p:pic>
      <p:sp>
        <p:nvSpPr>
          <p:cNvPr id="2" name="TextBox 1">
            <a:extLst>
              <a:ext uri="{FF2B5EF4-FFF2-40B4-BE49-F238E27FC236}">
                <a16:creationId xmlns:a16="http://schemas.microsoft.com/office/drawing/2014/main" id="{C054747A-EB4D-FEC1-322A-124FA8208CFA}"/>
              </a:ext>
            </a:extLst>
          </p:cNvPr>
          <p:cNvSpPr txBox="1"/>
          <p:nvPr/>
        </p:nvSpPr>
        <p:spPr>
          <a:xfrm>
            <a:off x="323088" y="4707519"/>
            <a:ext cx="2721864" cy="1815882"/>
          </a:xfrm>
          <a:prstGeom prst="rect">
            <a:avLst/>
          </a:prstGeom>
          <a:noFill/>
        </p:spPr>
        <p:txBody>
          <a:bodyPr wrap="square" rtlCol="0">
            <a:spAutoFit/>
          </a:bodyPr>
          <a:lstStyle/>
          <a:p>
            <a:r>
              <a:rPr lang="en-US" sz="1400" b="1" dirty="0"/>
              <a:t>Analysis</a:t>
            </a:r>
            <a:r>
              <a:rPr lang="en-US" sz="1400" dirty="0"/>
              <a:t>:</a:t>
            </a:r>
          </a:p>
          <a:p>
            <a:r>
              <a:rPr lang="en-US" sz="1400" b="0" i="0" dirty="0">
                <a:solidFill>
                  <a:srgbClr val="1D1C1D"/>
                </a:solidFill>
                <a:effectLst/>
                <a:latin typeface="Slack-Lato"/>
              </a:rPr>
              <a:t>There’s a difference of $</a:t>
            </a:r>
            <a:r>
              <a:rPr lang="en-US" sz="1400" b="1" i="0" dirty="0">
                <a:solidFill>
                  <a:srgbClr val="1D1C1D"/>
                </a:solidFill>
                <a:effectLst/>
                <a:latin typeface="Slack-Lato"/>
              </a:rPr>
              <a:t>29,039 between the highest and lowest avg tuition</a:t>
            </a:r>
            <a:r>
              <a:rPr lang="en-US" sz="1400" b="0" i="0" dirty="0">
                <a:solidFill>
                  <a:srgbClr val="1D1C1D"/>
                </a:solidFill>
                <a:effectLst/>
                <a:latin typeface="Slack-Lato"/>
              </a:rPr>
              <a:t> which is a </a:t>
            </a:r>
            <a:r>
              <a:rPr lang="en-US" sz="1400" b="1" i="0" dirty="0">
                <a:solidFill>
                  <a:srgbClr val="1D1C1D"/>
                </a:solidFill>
                <a:effectLst/>
                <a:latin typeface="Slack-Lato"/>
              </a:rPr>
              <a:t>224.69% </a:t>
            </a:r>
            <a:r>
              <a:rPr lang="en-US" sz="1400" b="0" i="0" dirty="0">
                <a:solidFill>
                  <a:srgbClr val="1D1C1D"/>
                </a:solidFill>
                <a:effectLst/>
                <a:latin typeface="Slack-Lato"/>
              </a:rPr>
              <a:t>increase cost from the lowest to the highest in tuition state of a 4 year public education in 2021.</a:t>
            </a:r>
            <a:endParaRPr lang="en-US" sz="1400" dirty="0"/>
          </a:p>
        </p:txBody>
      </p:sp>
      <p:sp>
        <p:nvSpPr>
          <p:cNvPr id="3" name="TextBox 2">
            <a:extLst>
              <a:ext uri="{FF2B5EF4-FFF2-40B4-BE49-F238E27FC236}">
                <a16:creationId xmlns:a16="http://schemas.microsoft.com/office/drawing/2014/main" id="{53FBD408-92BF-5AFF-D3A0-CEB2139ACC54}"/>
              </a:ext>
            </a:extLst>
          </p:cNvPr>
          <p:cNvSpPr txBox="1"/>
          <p:nvPr/>
        </p:nvSpPr>
        <p:spPr>
          <a:xfrm>
            <a:off x="7763256" y="4765765"/>
            <a:ext cx="4005072" cy="2031325"/>
          </a:xfrm>
          <a:prstGeom prst="rect">
            <a:avLst/>
          </a:prstGeom>
          <a:noFill/>
        </p:spPr>
        <p:txBody>
          <a:bodyPr wrap="square" rtlCol="0">
            <a:spAutoFit/>
          </a:bodyPr>
          <a:lstStyle/>
          <a:p>
            <a:r>
              <a:rPr lang="en-US" b="1" i="0" dirty="0">
                <a:solidFill>
                  <a:srgbClr val="1D1C1D"/>
                </a:solidFill>
                <a:effectLst/>
                <a:latin typeface="Slack-Lato"/>
              </a:rPr>
              <a:t>Five most expensive states for a 4 year public education</a:t>
            </a:r>
            <a:br>
              <a:rPr lang="en-US" dirty="0"/>
            </a:br>
            <a:r>
              <a:rPr lang="en-US" b="0" i="0" dirty="0">
                <a:solidFill>
                  <a:srgbClr val="1D1C1D"/>
                </a:solidFill>
                <a:effectLst/>
                <a:latin typeface="Slack-Lato"/>
              </a:rPr>
              <a:t>1.Vermont ($41,963)</a:t>
            </a:r>
            <a:br>
              <a:rPr lang="en-US" dirty="0"/>
            </a:br>
            <a:r>
              <a:rPr lang="en-US" b="0" i="0" dirty="0">
                <a:solidFill>
                  <a:srgbClr val="1D1C1D"/>
                </a:solidFill>
                <a:effectLst/>
                <a:latin typeface="Slack-Lato"/>
              </a:rPr>
              <a:t>2.Michigan ($39,427)</a:t>
            </a:r>
            <a:br>
              <a:rPr lang="en-US" dirty="0"/>
            </a:br>
            <a:r>
              <a:rPr lang="en-US" b="0" i="0" dirty="0">
                <a:solidFill>
                  <a:srgbClr val="1D1C1D"/>
                </a:solidFill>
                <a:effectLst/>
                <a:latin typeface="Slack-Lato"/>
              </a:rPr>
              <a:t>3.Connecticut($36,881)</a:t>
            </a:r>
            <a:br>
              <a:rPr lang="en-US" dirty="0"/>
            </a:br>
            <a:r>
              <a:rPr lang="en-US" b="0" i="0" dirty="0">
                <a:solidFill>
                  <a:srgbClr val="1D1C1D"/>
                </a:solidFill>
                <a:effectLst/>
                <a:latin typeface="Slack-Lato"/>
              </a:rPr>
              <a:t>4.Virginia ($36,193)</a:t>
            </a:r>
            <a:br>
              <a:rPr lang="en-US" dirty="0"/>
            </a:br>
            <a:r>
              <a:rPr lang="en-US" b="0" i="0" dirty="0">
                <a:solidFill>
                  <a:srgbClr val="1D1C1D"/>
                </a:solidFill>
                <a:effectLst/>
                <a:latin typeface="Slack-Lato"/>
              </a:rPr>
              <a:t>California ($34,398)</a:t>
            </a:r>
            <a:endParaRPr lang="en-US" dirty="0"/>
          </a:p>
        </p:txBody>
      </p:sp>
      <p:sp>
        <p:nvSpPr>
          <p:cNvPr id="4" name="TextBox 3">
            <a:extLst>
              <a:ext uri="{FF2B5EF4-FFF2-40B4-BE49-F238E27FC236}">
                <a16:creationId xmlns:a16="http://schemas.microsoft.com/office/drawing/2014/main" id="{2443BAF3-AF72-5728-4382-0643B27FF70A}"/>
              </a:ext>
            </a:extLst>
          </p:cNvPr>
          <p:cNvSpPr txBox="1"/>
          <p:nvPr/>
        </p:nvSpPr>
        <p:spPr>
          <a:xfrm>
            <a:off x="3936563" y="4745736"/>
            <a:ext cx="4082725" cy="2112264"/>
          </a:xfrm>
          <a:prstGeom prst="rect">
            <a:avLst/>
          </a:prstGeom>
          <a:noFill/>
        </p:spPr>
        <p:txBody>
          <a:bodyPr wrap="square" rtlCol="0">
            <a:spAutoFit/>
          </a:bodyPr>
          <a:lstStyle/>
          <a:p>
            <a:r>
              <a:rPr lang="en-US" b="1" i="0" dirty="0">
                <a:solidFill>
                  <a:srgbClr val="1D1C1D"/>
                </a:solidFill>
                <a:effectLst/>
                <a:latin typeface="Slack-Lato"/>
              </a:rPr>
              <a:t>Five most cheapest states for a 4 year public education</a:t>
            </a:r>
            <a:br>
              <a:rPr lang="en-US" dirty="0"/>
            </a:br>
            <a:r>
              <a:rPr lang="en-US" b="0" i="0" dirty="0">
                <a:solidFill>
                  <a:srgbClr val="1D1C1D"/>
                </a:solidFill>
                <a:effectLst/>
                <a:latin typeface="Slack-Lato"/>
              </a:rPr>
              <a:t>1.South Dakota ($12,924)</a:t>
            </a:r>
            <a:br>
              <a:rPr lang="en-US" dirty="0"/>
            </a:br>
            <a:r>
              <a:rPr lang="en-US" b="0" i="0" dirty="0">
                <a:solidFill>
                  <a:srgbClr val="1D1C1D"/>
                </a:solidFill>
                <a:effectLst/>
                <a:latin typeface="Slack-Lato"/>
              </a:rPr>
              <a:t>2.District of Columbia ($14,540)</a:t>
            </a:r>
            <a:br>
              <a:rPr lang="en-US" dirty="0"/>
            </a:br>
            <a:r>
              <a:rPr lang="en-US" b="0" i="0" dirty="0">
                <a:solidFill>
                  <a:srgbClr val="1D1C1D"/>
                </a:solidFill>
                <a:effectLst/>
                <a:latin typeface="Slack-Lato"/>
              </a:rPr>
              <a:t>3.Wyoming ($14,803)</a:t>
            </a:r>
            <a:br>
              <a:rPr lang="en-US" dirty="0"/>
            </a:br>
            <a:r>
              <a:rPr lang="en-US" b="0" i="0" dirty="0">
                <a:solidFill>
                  <a:srgbClr val="1D1C1D"/>
                </a:solidFill>
                <a:effectLst/>
                <a:latin typeface="Slack-Lato"/>
              </a:rPr>
              <a:t>4.Florida ($18,514)</a:t>
            </a:r>
            <a:br>
              <a:rPr lang="en-US" dirty="0"/>
            </a:br>
            <a:r>
              <a:rPr lang="en-US" b="0" i="0" dirty="0">
                <a:solidFill>
                  <a:srgbClr val="1D1C1D"/>
                </a:solidFill>
                <a:effectLst/>
                <a:latin typeface="Slack-Lato"/>
              </a:rPr>
              <a:t>5.North Dakota ($19,021)</a:t>
            </a:r>
            <a:endParaRPr lang="en-US" dirty="0"/>
          </a:p>
        </p:txBody>
      </p:sp>
    </p:spTree>
    <p:extLst>
      <p:ext uri="{BB962C8B-B14F-4D97-AF65-F5344CB8AC3E}">
        <p14:creationId xmlns:p14="http://schemas.microsoft.com/office/powerpoint/2010/main" val="19386404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2F4E8E7-BCAA-E530-6462-7C7C8332DD50}"/>
              </a:ext>
            </a:extLst>
          </p:cNvPr>
          <p:cNvPicPr>
            <a:picLocks noChangeAspect="1"/>
          </p:cNvPicPr>
          <p:nvPr/>
        </p:nvPicPr>
        <p:blipFill>
          <a:blip r:embed="rId2"/>
          <a:stretch>
            <a:fillRect/>
          </a:stretch>
        </p:blipFill>
        <p:spPr>
          <a:xfrm>
            <a:off x="4288536" y="350182"/>
            <a:ext cx="7712643" cy="2963982"/>
          </a:xfrm>
          <a:prstGeom prst="rect">
            <a:avLst/>
          </a:prstGeom>
        </p:spPr>
      </p:pic>
      <p:sp>
        <p:nvSpPr>
          <p:cNvPr id="2" name="TextBox 1">
            <a:extLst>
              <a:ext uri="{FF2B5EF4-FFF2-40B4-BE49-F238E27FC236}">
                <a16:creationId xmlns:a16="http://schemas.microsoft.com/office/drawing/2014/main" id="{D47637A9-E9DF-5631-8A32-93607E24A5C0}"/>
              </a:ext>
            </a:extLst>
          </p:cNvPr>
          <p:cNvSpPr txBox="1"/>
          <p:nvPr/>
        </p:nvSpPr>
        <p:spPr>
          <a:xfrm>
            <a:off x="93754" y="4753155"/>
            <a:ext cx="11032872" cy="369332"/>
          </a:xfrm>
          <a:prstGeom prst="rect">
            <a:avLst/>
          </a:prstGeom>
          <a:noFill/>
        </p:spPr>
        <p:txBody>
          <a:bodyPr wrap="square" rtlCol="0">
            <a:spAutoFit/>
          </a:bodyPr>
          <a:lstStyle/>
          <a:p>
            <a:r>
              <a:rPr lang="en-US" sz="1400" b="1" dirty="0"/>
              <a:t>Analysis</a:t>
            </a:r>
            <a:r>
              <a:rPr lang="en-US" dirty="0"/>
              <a:t>:</a:t>
            </a:r>
          </a:p>
        </p:txBody>
      </p:sp>
      <p:pic>
        <p:nvPicPr>
          <p:cNvPr id="4" name="Picture 3">
            <a:extLst>
              <a:ext uri="{FF2B5EF4-FFF2-40B4-BE49-F238E27FC236}">
                <a16:creationId xmlns:a16="http://schemas.microsoft.com/office/drawing/2014/main" id="{35B31B1A-6E95-43CD-7C54-7D38D5BCABDD}"/>
              </a:ext>
            </a:extLst>
          </p:cNvPr>
          <p:cNvPicPr>
            <a:picLocks noChangeAspect="1"/>
          </p:cNvPicPr>
          <p:nvPr/>
        </p:nvPicPr>
        <p:blipFill>
          <a:blip r:embed="rId3"/>
          <a:stretch>
            <a:fillRect/>
          </a:stretch>
        </p:blipFill>
        <p:spPr>
          <a:xfrm>
            <a:off x="356352" y="3429000"/>
            <a:ext cx="7614638" cy="2949605"/>
          </a:xfrm>
          <a:prstGeom prst="rect">
            <a:avLst/>
          </a:prstGeom>
        </p:spPr>
      </p:pic>
    </p:spTree>
    <p:extLst>
      <p:ext uri="{BB962C8B-B14F-4D97-AF65-F5344CB8AC3E}">
        <p14:creationId xmlns:p14="http://schemas.microsoft.com/office/powerpoint/2010/main" val="10994606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AF1B528-0177-F0A0-08EF-0A92A7B715D1}"/>
              </a:ext>
            </a:extLst>
          </p:cNvPr>
          <p:cNvPicPr>
            <a:picLocks noChangeAspect="1"/>
          </p:cNvPicPr>
          <p:nvPr/>
        </p:nvPicPr>
        <p:blipFill>
          <a:blip r:embed="rId2"/>
          <a:stretch>
            <a:fillRect/>
          </a:stretch>
        </p:blipFill>
        <p:spPr>
          <a:xfrm>
            <a:off x="267958" y="155662"/>
            <a:ext cx="11712902" cy="4537108"/>
          </a:xfrm>
          <a:prstGeom prst="rect">
            <a:avLst/>
          </a:prstGeom>
        </p:spPr>
      </p:pic>
      <p:sp>
        <p:nvSpPr>
          <p:cNvPr id="2" name="TextBox 1">
            <a:extLst>
              <a:ext uri="{FF2B5EF4-FFF2-40B4-BE49-F238E27FC236}">
                <a16:creationId xmlns:a16="http://schemas.microsoft.com/office/drawing/2014/main" id="{324DEB20-B545-F8ED-9D37-CE615F69227F}"/>
              </a:ext>
            </a:extLst>
          </p:cNvPr>
          <p:cNvSpPr txBox="1"/>
          <p:nvPr/>
        </p:nvSpPr>
        <p:spPr>
          <a:xfrm>
            <a:off x="211140" y="4692770"/>
            <a:ext cx="11032872" cy="307777"/>
          </a:xfrm>
          <a:prstGeom prst="rect">
            <a:avLst/>
          </a:prstGeom>
          <a:noFill/>
        </p:spPr>
        <p:txBody>
          <a:bodyPr wrap="square" rtlCol="0">
            <a:spAutoFit/>
          </a:bodyPr>
          <a:lstStyle/>
          <a:p>
            <a:r>
              <a:rPr lang="en-US" sz="1400" b="1" dirty="0"/>
              <a:t>Analysis</a:t>
            </a:r>
            <a:r>
              <a:rPr lang="en-US" sz="1400" dirty="0"/>
              <a:t>:</a:t>
            </a:r>
          </a:p>
        </p:txBody>
      </p:sp>
    </p:spTree>
    <p:extLst>
      <p:ext uri="{BB962C8B-B14F-4D97-AF65-F5344CB8AC3E}">
        <p14:creationId xmlns:p14="http://schemas.microsoft.com/office/powerpoint/2010/main" val="1854507193"/>
      </p:ext>
    </p:extLst>
  </p:cSld>
  <p:clrMapOvr>
    <a:masterClrMapping/>
  </p:clrMapOvr>
</p:sld>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E5224E"/>
      </a:accent1>
      <a:accent2>
        <a:srgbClr val="9D074E"/>
      </a:accent2>
      <a:accent3>
        <a:srgbClr val="7F2294"/>
      </a:accent3>
      <a:accent4>
        <a:srgbClr val="8D65EA"/>
      </a:accent4>
      <a:accent5>
        <a:srgbClr val="588FE2"/>
      </a:accent5>
      <a:accent6>
        <a:srgbClr val="127CA4"/>
      </a:accent6>
      <a:hlink>
        <a:srgbClr val="FB4AB6"/>
      </a:hlink>
      <a:folHlink>
        <a:srgbClr val="F98FE9"/>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6DB8EB18-3657-4051-A897-2ED38832359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TM04033937[[fn=Vapor Trail]]</Template>
  <TotalTime>764</TotalTime>
  <Words>1601</Words>
  <Application>Microsoft Macintosh PowerPoint</Application>
  <PresentationFormat>Widescreen</PresentationFormat>
  <Paragraphs>139</Paragraphs>
  <Slides>33</Slides>
  <Notes>3</Notes>
  <HiddenSlides>5</HiddenSlides>
  <MMClips>0</MMClips>
  <ScaleCrop>false</ScaleCrop>
  <HeadingPairs>
    <vt:vector size="8" baseType="variant">
      <vt:variant>
        <vt:lpstr>Fonts Used</vt:lpstr>
      </vt:variant>
      <vt:variant>
        <vt:i4>12</vt:i4>
      </vt:variant>
      <vt:variant>
        <vt:lpstr>Theme</vt:lpstr>
      </vt:variant>
      <vt:variant>
        <vt:i4>1</vt:i4>
      </vt:variant>
      <vt:variant>
        <vt:lpstr>Embedded OLE Servers</vt:lpstr>
      </vt:variant>
      <vt:variant>
        <vt:i4>1</vt:i4>
      </vt:variant>
      <vt:variant>
        <vt:lpstr>Slide Titles</vt:lpstr>
      </vt:variant>
      <vt:variant>
        <vt:i4>33</vt:i4>
      </vt:variant>
    </vt:vector>
  </HeadingPairs>
  <TitlesOfParts>
    <vt:vector size="47" baseType="lpstr">
      <vt:lpstr>-apple-system</vt:lpstr>
      <vt:lpstr>Arial</vt:lpstr>
      <vt:lpstr>Calibri</vt:lpstr>
      <vt:lpstr>Calibri Light</vt:lpstr>
      <vt:lpstr>Century Gothic</vt:lpstr>
      <vt:lpstr>Consolas</vt:lpstr>
      <vt:lpstr>Courier New</vt:lpstr>
      <vt:lpstr>Roboto</vt:lpstr>
      <vt:lpstr>Slack-Lato</vt:lpstr>
      <vt:lpstr>Times New Roman</vt:lpstr>
      <vt:lpstr>ui-monospace</vt:lpstr>
      <vt:lpstr>Wingdings</vt:lpstr>
      <vt:lpstr>Vapor Trail</vt:lpstr>
      <vt:lpstr>Packager Shell Object</vt:lpstr>
      <vt:lpstr>Average Cost of Undergraduate  Education in the USA </vt:lpstr>
      <vt:lpstr>Data Analysts:</vt:lpstr>
      <vt:lpstr>This research study will answer  the following questions:</vt:lpstr>
      <vt:lpstr>This research study will answer  the following questions:</vt:lpstr>
      <vt:lpstr>All Plots present:  ****** Not part of Presentation ********</vt:lpstr>
      <vt:lpstr>2019 Average Fees/Tuition Cost of a 4 Year Public Education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Average Cost  of Undergraduate Student By State USA</dc:title>
  <dc:creator>Nema Aragones</dc:creator>
  <cp:lastModifiedBy>Debra McNulty</cp:lastModifiedBy>
  <cp:revision>9</cp:revision>
  <dcterms:created xsi:type="dcterms:W3CDTF">2023-04-07T00:23:41Z</dcterms:created>
  <dcterms:modified xsi:type="dcterms:W3CDTF">2023-04-09T01:46:19Z</dcterms:modified>
</cp:coreProperties>
</file>